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3"/>
  </p:notesMasterIdLst>
  <p:sldIdLst>
    <p:sldId id="256" r:id="rId2"/>
  </p:sldIdLst>
  <p:sldSz cx="30275213" cy="21383625"/>
  <p:notesSz cx="6797675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79" kern="1200">
        <a:solidFill>
          <a:schemeClr val="tx1"/>
        </a:solidFill>
        <a:latin typeface="Helvetica" charset="0"/>
        <a:ea typeface="MS PGothic" charset="-128"/>
        <a:cs typeface="+mn-cs"/>
      </a:defRPr>
    </a:lvl1pPr>
    <a:lvl2pPr marL="284911" indent="38139" algn="l" rtl="0" fontAlgn="base">
      <a:spcBef>
        <a:spcPct val="0"/>
      </a:spcBef>
      <a:spcAft>
        <a:spcPct val="0"/>
      </a:spcAft>
      <a:defRPr sz="1979" kern="1200">
        <a:solidFill>
          <a:schemeClr val="tx1"/>
        </a:solidFill>
        <a:latin typeface="Helvetica" charset="0"/>
        <a:ea typeface="MS PGothic" charset="-128"/>
        <a:cs typeface="+mn-cs"/>
      </a:defRPr>
    </a:lvl2pPr>
    <a:lvl3pPr marL="569821" indent="76275" algn="l" rtl="0" fontAlgn="base">
      <a:spcBef>
        <a:spcPct val="0"/>
      </a:spcBef>
      <a:spcAft>
        <a:spcPct val="0"/>
      </a:spcAft>
      <a:defRPr sz="1979" kern="1200">
        <a:solidFill>
          <a:schemeClr val="tx1"/>
        </a:solidFill>
        <a:latin typeface="Helvetica" charset="0"/>
        <a:ea typeface="MS PGothic" charset="-128"/>
        <a:cs typeface="+mn-cs"/>
      </a:defRPr>
    </a:lvl3pPr>
    <a:lvl4pPr marL="854732" indent="114413" algn="l" rtl="0" fontAlgn="base">
      <a:spcBef>
        <a:spcPct val="0"/>
      </a:spcBef>
      <a:spcAft>
        <a:spcPct val="0"/>
      </a:spcAft>
      <a:defRPr sz="1979" kern="1200">
        <a:solidFill>
          <a:schemeClr val="tx1"/>
        </a:solidFill>
        <a:latin typeface="Helvetica" charset="0"/>
        <a:ea typeface="MS PGothic" charset="-128"/>
        <a:cs typeface="+mn-cs"/>
      </a:defRPr>
    </a:lvl4pPr>
    <a:lvl5pPr marL="1139641" indent="152549" algn="l" rtl="0" fontAlgn="base">
      <a:spcBef>
        <a:spcPct val="0"/>
      </a:spcBef>
      <a:spcAft>
        <a:spcPct val="0"/>
      </a:spcAft>
      <a:defRPr sz="1979" kern="1200">
        <a:solidFill>
          <a:schemeClr val="tx1"/>
        </a:solidFill>
        <a:latin typeface="Helvetica" charset="0"/>
        <a:ea typeface="MS PGothic" charset="-128"/>
        <a:cs typeface="+mn-cs"/>
      </a:defRPr>
    </a:lvl5pPr>
    <a:lvl6pPr marL="1615239" algn="l" defTabSz="646095" rtl="0" eaLnBrk="1" latinLnBrk="0" hangingPunct="1">
      <a:defRPr sz="1979" kern="1200">
        <a:solidFill>
          <a:schemeClr val="tx1"/>
        </a:solidFill>
        <a:latin typeface="Helvetica" charset="0"/>
        <a:ea typeface="MS PGothic" charset="-128"/>
        <a:cs typeface="+mn-cs"/>
      </a:defRPr>
    </a:lvl6pPr>
    <a:lvl7pPr marL="1938287" algn="l" defTabSz="646095" rtl="0" eaLnBrk="1" latinLnBrk="0" hangingPunct="1">
      <a:defRPr sz="1979" kern="1200">
        <a:solidFill>
          <a:schemeClr val="tx1"/>
        </a:solidFill>
        <a:latin typeface="Helvetica" charset="0"/>
        <a:ea typeface="MS PGothic" charset="-128"/>
        <a:cs typeface="+mn-cs"/>
      </a:defRPr>
    </a:lvl7pPr>
    <a:lvl8pPr marL="2261336" algn="l" defTabSz="646095" rtl="0" eaLnBrk="1" latinLnBrk="0" hangingPunct="1">
      <a:defRPr sz="1979" kern="1200">
        <a:solidFill>
          <a:schemeClr val="tx1"/>
        </a:solidFill>
        <a:latin typeface="Helvetica" charset="0"/>
        <a:ea typeface="MS PGothic" charset="-128"/>
        <a:cs typeface="+mn-cs"/>
      </a:defRPr>
    </a:lvl8pPr>
    <a:lvl9pPr marL="2584383" algn="l" defTabSz="646095" rtl="0" eaLnBrk="1" latinLnBrk="0" hangingPunct="1">
      <a:defRPr sz="1979" kern="1200">
        <a:solidFill>
          <a:schemeClr val="tx1"/>
        </a:solidFill>
        <a:latin typeface="Helvetica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12879" userDrawn="1">
          <p15:clr>
            <a:srgbClr val="A4A3A4"/>
          </p15:clr>
        </p15:guide>
        <p15:guide id="3" orient="horz" pos="9094" userDrawn="1">
          <p15:clr>
            <a:srgbClr val="A4A3A4"/>
          </p15:clr>
        </p15:guide>
        <p15:guide id="7" pos="656" userDrawn="1">
          <p15:clr>
            <a:srgbClr val="A4A3A4"/>
          </p15:clr>
        </p15:guide>
        <p15:guide id="8" pos="18416" userDrawn="1">
          <p15:clr>
            <a:srgbClr val="A4A3A4"/>
          </p15:clr>
        </p15:guide>
        <p15:guide id="9" orient="horz" pos="6735" userDrawn="1">
          <p15:clr>
            <a:srgbClr val="A4A3A4"/>
          </p15:clr>
        </p15:guide>
        <p15:guide id="10" orient="horz" pos="11343" userDrawn="1">
          <p15:clr>
            <a:srgbClr val="A4A3A4"/>
          </p15:clr>
        </p15:guide>
        <p15:guide id="11" orient="horz" pos="8895" userDrawn="1">
          <p15:clr>
            <a:srgbClr val="A4A3A4"/>
          </p15:clr>
        </p15:guide>
        <p15:guide id="12" pos="9536" userDrawn="1">
          <p15:clr>
            <a:srgbClr val="A4A3A4"/>
          </p15:clr>
        </p15:guide>
        <p15:guide id="13" pos="6608" userDrawn="1">
          <p15:clr>
            <a:srgbClr val="A4A3A4"/>
          </p15:clr>
        </p15:guide>
        <p15:guide id="14" pos="6416" userDrawn="1">
          <p15:clr>
            <a:srgbClr val="A4A3A4"/>
          </p15:clr>
        </p15:guide>
        <p15:guide id="15" pos="12416" userDrawn="1">
          <p15:clr>
            <a:srgbClr val="A4A3A4"/>
          </p15:clr>
        </p15:guide>
        <p15:guide id="16" pos="12608" userDrawn="1">
          <p15:clr>
            <a:srgbClr val="A4A3A4"/>
          </p15:clr>
        </p15:guide>
        <p15:guide id="17" orient="horz" pos="2127" userDrawn="1">
          <p15:clr>
            <a:srgbClr val="A4A3A4"/>
          </p15:clr>
        </p15:guide>
        <p15:guide id="18" orient="horz" pos="495" userDrawn="1">
          <p15:clr>
            <a:srgbClr val="A4A3A4"/>
          </p15:clr>
        </p15:guide>
        <p15:guide id="19" orient="horz" pos="19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B0D2"/>
    <a:srgbClr val="0000FF"/>
    <a:srgbClr val="191919"/>
    <a:srgbClr val="004080"/>
    <a:srgbClr val="FFFF66"/>
    <a:srgbClr val="FFFFE1"/>
    <a:srgbClr val="FFF3F3"/>
    <a:srgbClr val="8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8309" autoAdjust="0"/>
    <p:restoredTop sz="50000" autoAdjust="0"/>
  </p:normalViewPr>
  <p:slideViewPr>
    <p:cSldViewPr snapToGrid="0" showGuides="1">
      <p:cViewPr varScale="1">
        <p:scale>
          <a:sx n="37" d="100"/>
          <a:sy n="37" d="100"/>
        </p:scale>
        <p:origin x="1926" y="132"/>
      </p:cViewPr>
      <p:guideLst>
        <p:guide orient="horz" pos="12879"/>
        <p:guide orient="horz" pos="9094"/>
        <p:guide pos="656"/>
        <p:guide pos="18416"/>
        <p:guide orient="horz" pos="6735"/>
        <p:guide orient="horz" pos="11343"/>
        <p:guide orient="horz" pos="8895"/>
        <p:guide pos="9536"/>
        <p:guide pos="6608"/>
        <p:guide pos="6416"/>
        <p:guide pos="12416"/>
        <p:guide pos="12608"/>
        <p:guide orient="horz" pos="2127"/>
        <p:guide orient="horz" pos="495"/>
        <p:guide orient="horz" pos="19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wrap="square" lIns="18032" tIns="9016" rIns="18032" bIns="9016" numCol="1" anchor="t" anchorCtr="0" compatLnSpc="1">
            <a:prstTxWarp prst="textNoShape">
              <a:avLst/>
            </a:prstTxWarp>
          </a:bodyPr>
          <a:lstStyle>
            <a:lvl1pPr>
              <a:defRPr sz="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3713"/>
          </a:xfrm>
          <a:prstGeom prst="rect">
            <a:avLst/>
          </a:prstGeom>
        </p:spPr>
        <p:txBody>
          <a:bodyPr vert="horz" wrap="square" lIns="18032" tIns="9016" rIns="18032" bIns="9016" numCol="1" anchor="t" anchorCtr="0" compatLnSpc="1">
            <a:prstTxWarp prst="textNoShape">
              <a:avLst/>
            </a:prstTxWarp>
          </a:bodyPr>
          <a:lstStyle>
            <a:lvl1pPr algn="r">
              <a:defRPr sz="200">
                <a:latin typeface="Calibri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30438770-F59E-4F40-A2DF-AE5F28BE27C8}" type="datetime1">
              <a:rPr lang="en-US" altLang="en-US"/>
              <a:pPr>
                <a:defRPr/>
              </a:pPr>
              <a:t>8/31/2022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739775"/>
            <a:ext cx="52419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18032" tIns="9016" rIns="18032" bIns="9016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8775" cy="4443413"/>
          </a:xfrm>
          <a:prstGeom prst="rect">
            <a:avLst/>
          </a:prstGeom>
        </p:spPr>
        <p:txBody>
          <a:bodyPr vert="horz" wrap="square" lIns="18032" tIns="9016" rIns="18032" bIns="9016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6400" cy="493712"/>
          </a:xfrm>
          <a:prstGeom prst="rect">
            <a:avLst/>
          </a:prstGeom>
        </p:spPr>
        <p:txBody>
          <a:bodyPr vert="horz" wrap="square" lIns="18032" tIns="9016" rIns="18032" bIns="9016" numCol="1" anchor="b" anchorCtr="0" compatLnSpc="1">
            <a:prstTxWarp prst="textNoShape">
              <a:avLst/>
            </a:prstTxWarp>
          </a:bodyPr>
          <a:lstStyle>
            <a:lvl1pPr>
              <a:defRPr sz="200">
                <a:latin typeface="Calibri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377363"/>
            <a:ext cx="2944813" cy="493712"/>
          </a:xfrm>
          <a:prstGeom prst="rect">
            <a:avLst/>
          </a:prstGeom>
        </p:spPr>
        <p:txBody>
          <a:bodyPr vert="horz" wrap="square" lIns="18032" tIns="9016" rIns="18032" bIns="9016" numCol="1" anchor="b" anchorCtr="0" compatLnSpc="1">
            <a:prstTxWarp prst="textNoShape">
              <a:avLst/>
            </a:prstTxWarp>
          </a:bodyPr>
          <a:lstStyle>
            <a:lvl1pPr algn="r">
              <a:defRPr sz="200">
                <a:latin typeface="Calibri" charset="0"/>
              </a:defRPr>
            </a:lvl1pPr>
          </a:lstStyle>
          <a:p>
            <a:fld id="{F0AE6ECD-C77D-6644-83C1-8BE555AF86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284911" rtl="0" eaLnBrk="0" fontAlgn="base" hangingPunct="0">
      <a:spcBef>
        <a:spcPct val="30000"/>
      </a:spcBef>
      <a:spcAft>
        <a:spcPct val="0"/>
      </a:spcAft>
      <a:defRPr sz="777" kern="1200">
        <a:solidFill>
          <a:schemeClr val="tx1"/>
        </a:solidFill>
        <a:latin typeface="+mn-lt"/>
        <a:ea typeface="MS PGothic" pitchFamily="34" charset="-128"/>
        <a:cs typeface="ＭＳ Ｐゴシック" pitchFamily="-111" charset="-128"/>
      </a:defRPr>
    </a:lvl1pPr>
    <a:lvl2pPr marL="284911" algn="l" defTabSz="284911" rtl="0" eaLnBrk="0" fontAlgn="base" hangingPunct="0">
      <a:spcBef>
        <a:spcPct val="30000"/>
      </a:spcBef>
      <a:spcAft>
        <a:spcPct val="0"/>
      </a:spcAft>
      <a:defRPr sz="777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569821" algn="l" defTabSz="284911" rtl="0" eaLnBrk="0" fontAlgn="base" hangingPunct="0">
      <a:spcBef>
        <a:spcPct val="30000"/>
      </a:spcBef>
      <a:spcAft>
        <a:spcPct val="0"/>
      </a:spcAft>
      <a:defRPr sz="777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854732" algn="l" defTabSz="284911" rtl="0" eaLnBrk="0" fontAlgn="base" hangingPunct="0">
      <a:spcBef>
        <a:spcPct val="30000"/>
      </a:spcBef>
      <a:spcAft>
        <a:spcPct val="0"/>
      </a:spcAft>
      <a:defRPr sz="777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139641" algn="l" defTabSz="284911" rtl="0" eaLnBrk="0" fontAlgn="base" hangingPunct="0">
      <a:spcBef>
        <a:spcPct val="30000"/>
      </a:spcBef>
      <a:spcAft>
        <a:spcPct val="0"/>
      </a:spcAft>
      <a:defRPr sz="777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1424964" algn="l" defTabSz="284993" rtl="0" eaLnBrk="1" latinLnBrk="0" hangingPunct="1">
      <a:defRPr sz="777" kern="1200">
        <a:solidFill>
          <a:schemeClr val="tx1"/>
        </a:solidFill>
        <a:latin typeface="+mn-lt"/>
        <a:ea typeface="+mn-ea"/>
        <a:cs typeface="+mn-cs"/>
      </a:defRPr>
    </a:lvl6pPr>
    <a:lvl7pPr marL="1709956" algn="l" defTabSz="284993" rtl="0" eaLnBrk="1" latinLnBrk="0" hangingPunct="1">
      <a:defRPr sz="777" kern="1200">
        <a:solidFill>
          <a:schemeClr val="tx1"/>
        </a:solidFill>
        <a:latin typeface="+mn-lt"/>
        <a:ea typeface="+mn-ea"/>
        <a:cs typeface="+mn-cs"/>
      </a:defRPr>
    </a:lvl7pPr>
    <a:lvl8pPr marL="1994950" algn="l" defTabSz="284993" rtl="0" eaLnBrk="1" latinLnBrk="0" hangingPunct="1">
      <a:defRPr sz="777" kern="1200">
        <a:solidFill>
          <a:schemeClr val="tx1"/>
        </a:solidFill>
        <a:latin typeface="+mn-lt"/>
        <a:ea typeface="+mn-ea"/>
        <a:cs typeface="+mn-cs"/>
      </a:defRPr>
    </a:lvl8pPr>
    <a:lvl9pPr marL="2279943" algn="l" defTabSz="284993" rtl="0" eaLnBrk="1" latinLnBrk="0" hangingPunct="1">
      <a:defRPr sz="77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77875" y="739775"/>
            <a:ext cx="524192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z="1900">
                <a:solidFill>
                  <a:srgbClr val="000000"/>
                </a:solidFill>
                <a:ea typeface="MS PGothic" charset="-128"/>
              </a:rPr>
              <a:t>Copyright Colin Purrington (</a:t>
            </a:r>
            <a:r>
              <a:rPr lang="en-US" altLang="en-US" sz="1900">
                <a:solidFill>
                  <a:srgbClr val="000000"/>
                </a:solidFill>
                <a:latin typeface="Times New Roman" charset="0"/>
                <a:ea typeface="MS PGothic" charset="-128"/>
              </a:rPr>
              <a:t>http://colinpurrington.com/tips/academic/posterdesign).</a:t>
            </a:r>
            <a:endParaRPr lang="en-US" altLang="en-US" sz="1900">
              <a:solidFill>
                <a:srgbClr val="000000"/>
              </a:solidFill>
              <a:ea typeface="MS PGothic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146050" indent="-55563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223838" indent="-44450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314325" indent="-44450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404813" indent="-44450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862013" indent="-4445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1319213" indent="-4445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1776413" indent="-4445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2233613" indent="-44450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A938191-9766-5441-AA4D-EF1346D92809}" type="slidenum">
              <a:rPr lang="en-US" altLang="en-US" sz="200"/>
              <a:pPr eaLnBrk="1" hangingPunct="1">
                <a:spcBef>
                  <a:spcPct val="0"/>
                </a:spcBef>
              </a:pPr>
              <a:t>1</a:t>
            </a:fld>
            <a:endParaRPr lang="en-US" altLang="en-US" sz="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6642788"/>
            <a:ext cx="25733931" cy="45836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2" y="12117390"/>
            <a:ext cx="21192650" cy="54647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44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48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3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897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24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46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21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79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C345C-42DF-8F44-8536-7FDCC43FFA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96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DBFAD-62BC-884C-9792-45AF80515B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19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9532" y="856341"/>
            <a:ext cx="6811923" cy="182453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762" y="856341"/>
            <a:ext cx="19931182" cy="182453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A9070-97D3-8F40-A360-58F3053939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408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D39EE-3C96-4243-8662-2409CCD7F5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790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3" y="13740967"/>
            <a:ext cx="25733931" cy="4247026"/>
          </a:xfrm>
        </p:spPr>
        <p:txBody>
          <a:bodyPr anchor="t"/>
          <a:lstStyle>
            <a:lvl1pPr algn="l">
              <a:defRPr sz="12924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3" y="9063299"/>
            <a:ext cx="25733931" cy="4677666"/>
          </a:xfrm>
        </p:spPr>
        <p:txBody>
          <a:bodyPr anchor="b"/>
          <a:lstStyle>
            <a:lvl1pPr marL="0" indent="0">
              <a:buNone/>
              <a:defRPr sz="6426">
                <a:solidFill>
                  <a:schemeClr val="tx1">
                    <a:tint val="75000"/>
                  </a:schemeClr>
                </a:solidFill>
              </a:defRPr>
            </a:lvl1pPr>
            <a:lvl2pPr marL="1474497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8998" indent="0">
              <a:buNone/>
              <a:defRPr sz="5155">
                <a:solidFill>
                  <a:schemeClr val="tx1">
                    <a:tint val="75000"/>
                  </a:schemeClr>
                </a:solidFill>
              </a:defRPr>
            </a:lvl3pPr>
            <a:lvl4pPr marL="442349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799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249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699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14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59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B4E9E-F9D1-C840-93C4-42A82CF2AD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62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762" y="4989517"/>
            <a:ext cx="13371552" cy="14112205"/>
          </a:xfrm>
        </p:spPr>
        <p:txBody>
          <a:bodyPr/>
          <a:lstStyle>
            <a:lvl1pPr>
              <a:defRPr sz="9040"/>
            </a:lvl1pPr>
            <a:lvl2pPr>
              <a:defRPr sz="7769"/>
            </a:lvl2pPr>
            <a:lvl3pPr>
              <a:defRPr sz="6426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9901" y="4989517"/>
            <a:ext cx="13371552" cy="14112205"/>
          </a:xfrm>
        </p:spPr>
        <p:txBody>
          <a:bodyPr/>
          <a:lstStyle>
            <a:lvl1pPr>
              <a:defRPr sz="9040"/>
            </a:lvl1pPr>
            <a:lvl2pPr>
              <a:defRPr sz="7769"/>
            </a:lvl2pPr>
            <a:lvl3pPr>
              <a:defRPr sz="6426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FB5DE-D7BB-AB49-9C01-331A2D7FB4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1022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2" y="4786569"/>
            <a:ext cx="13376811" cy="1994814"/>
          </a:xfrm>
        </p:spPr>
        <p:txBody>
          <a:bodyPr anchor="b"/>
          <a:lstStyle>
            <a:lvl1pPr marL="0" indent="0">
              <a:buNone/>
              <a:defRPr sz="7769" b="1"/>
            </a:lvl1pPr>
            <a:lvl2pPr marL="1474497" indent="0">
              <a:buNone/>
              <a:defRPr sz="6426" b="1"/>
            </a:lvl2pPr>
            <a:lvl3pPr marL="2948998" indent="0">
              <a:buNone/>
              <a:defRPr sz="5791" b="1"/>
            </a:lvl3pPr>
            <a:lvl4pPr marL="4423495" indent="0">
              <a:buNone/>
              <a:defRPr sz="5155" b="1"/>
            </a:lvl4pPr>
            <a:lvl5pPr marL="5897992" indent="0">
              <a:buNone/>
              <a:defRPr sz="5155" b="1"/>
            </a:lvl5pPr>
            <a:lvl6pPr marL="7372492" indent="0">
              <a:buNone/>
              <a:defRPr sz="5155" b="1"/>
            </a:lvl6pPr>
            <a:lvl7pPr marL="8846990" indent="0">
              <a:buNone/>
              <a:defRPr sz="5155" b="1"/>
            </a:lvl7pPr>
            <a:lvl8pPr marL="10321487" indent="0">
              <a:buNone/>
              <a:defRPr sz="5155" b="1"/>
            </a:lvl8pPr>
            <a:lvl9pPr marL="11795987" indent="0">
              <a:buNone/>
              <a:defRPr sz="51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2" y="6781383"/>
            <a:ext cx="13376811" cy="12320336"/>
          </a:xfrm>
        </p:spPr>
        <p:txBody>
          <a:bodyPr/>
          <a:lstStyle>
            <a:lvl1pPr>
              <a:defRPr sz="7769"/>
            </a:lvl1pPr>
            <a:lvl2pPr>
              <a:defRPr sz="6426"/>
            </a:lvl2pPr>
            <a:lvl3pPr>
              <a:defRPr sz="5791"/>
            </a:lvl3pPr>
            <a:lvl4pPr>
              <a:defRPr sz="5155"/>
            </a:lvl4pPr>
            <a:lvl5pPr>
              <a:defRPr sz="5155"/>
            </a:lvl5pPr>
            <a:lvl6pPr>
              <a:defRPr sz="5155"/>
            </a:lvl6pPr>
            <a:lvl7pPr>
              <a:defRPr sz="5155"/>
            </a:lvl7pPr>
            <a:lvl8pPr>
              <a:defRPr sz="5155"/>
            </a:lvl8pPr>
            <a:lvl9pPr>
              <a:defRPr sz="51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94" y="4786569"/>
            <a:ext cx="13382065" cy="1994814"/>
          </a:xfrm>
        </p:spPr>
        <p:txBody>
          <a:bodyPr anchor="b"/>
          <a:lstStyle>
            <a:lvl1pPr marL="0" indent="0">
              <a:buNone/>
              <a:defRPr sz="7769" b="1"/>
            </a:lvl1pPr>
            <a:lvl2pPr marL="1474497" indent="0">
              <a:buNone/>
              <a:defRPr sz="6426" b="1"/>
            </a:lvl2pPr>
            <a:lvl3pPr marL="2948998" indent="0">
              <a:buNone/>
              <a:defRPr sz="5791" b="1"/>
            </a:lvl3pPr>
            <a:lvl4pPr marL="4423495" indent="0">
              <a:buNone/>
              <a:defRPr sz="5155" b="1"/>
            </a:lvl4pPr>
            <a:lvl5pPr marL="5897992" indent="0">
              <a:buNone/>
              <a:defRPr sz="5155" b="1"/>
            </a:lvl5pPr>
            <a:lvl6pPr marL="7372492" indent="0">
              <a:buNone/>
              <a:defRPr sz="5155" b="1"/>
            </a:lvl6pPr>
            <a:lvl7pPr marL="8846990" indent="0">
              <a:buNone/>
              <a:defRPr sz="5155" b="1"/>
            </a:lvl7pPr>
            <a:lvl8pPr marL="10321487" indent="0">
              <a:buNone/>
              <a:defRPr sz="5155" b="1"/>
            </a:lvl8pPr>
            <a:lvl9pPr marL="11795987" indent="0">
              <a:buNone/>
              <a:defRPr sz="51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94" y="6781383"/>
            <a:ext cx="13382065" cy="12320336"/>
          </a:xfrm>
        </p:spPr>
        <p:txBody>
          <a:bodyPr/>
          <a:lstStyle>
            <a:lvl1pPr>
              <a:defRPr sz="7769"/>
            </a:lvl1pPr>
            <a:lvl2pPr>
              <a:defRPr sz="6426"/>
            </a:lvl2pPr>
            <a:lvl3pPr>
              <a:defRPr sz="5791"/>
            </a:lvl3pPr>
            <a:lvl4pPr>
              <a:defRPr sz="5155"/>
            </a:lvl4pPr>
            <a:lvl5pPr>
              <a:defRPr sz="5155"/>
            </a:lvl5pPr>
            <a:lvl6pPr>
              <a:defRPr sz="5155"/>
            </a:lvl6pPr>
            <a:lvl7pPr>
              <a:defRPr sz="5155"/>
            </a:lvl7pPr>
            <a:lvl8pPr>
              <a:defRPr sz="5155"/>
            </a:lvl8pPr>
            <a:lvl9pPr>
              <a:defRPr sz="51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6C324-7649-404B-AFE0-F85E1EC6DF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682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07DF0-602B-7047-8FF1-26C06AF430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7738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37455" y="20521611"/>
            <a:ext cx="15600302" cy="862013"/>
          </a:xfrm>
        </p:spPr>
        <p:txBody>
          <a:bodyPr/>
          <a:lstStyle>
            <a:lvl1pPr>
              <a:defRPr sz="240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7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2" y="851387"/>
            <a:ext cx="9960336" cy="3623337"/>
          </a:xfrm>
        </p:spPr>
        <p:txBody>
          <a:bodyPr anchor="b"/>
          <a:lstStyle>
            <a:lvl1pPr algn="l">
              <a:defRPr sz="6426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70" y="851390"/>
            <a:ext cx="16924685" cy="18250332"/>
          </a:xfrm>
        </p:spPr>
        <p:txBody>
          <a:bodyPr/>
          <a:lstStyle>
            <a:lvl1pPr>
              <a:defRPr sz="10312"/>
            </a:lvl1pPr>
            <a:lvl2pPr>
              <a:defRPr sz="9040"/>
            </a:lvl2pPr>
            <a:lvl3pPr>
              <a:defRPr sz="7769"/>
            </a:lvl3pPr>
            <a:lvl4pPr>
              <a:defRPr sz="6426"/>
            </a:lvl4pPr>
            <a:lvl5pPr>
              <a:defRPr sz="6426"/>
            </a:lvl5pPr>
            <a:lvl6pPr>
              <a:defRPr sz="6426"/>
            </a:lvl6pPr>
            <a:lvl7pPr>
              <a:defRPr sz="6426"/>
            </a:lvl7pPr>
            <a:lvl8pPr>
              <a:defRPr sz="6426"/>
            </a:lvl8pPr>
            <a:lvl9pPr>
              <a:defRPr sz="642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2" y="4474724"/>
            <a:ext cx="9960336" cy="14626994"/>
          </a:xfrm>
        </p:spPr>
        <p:txBody>
          <a:bodyPr/>
          <a:lstStyle>
            <a:lvl1pPr marL="0" indent="0">
              <a:buNone/>
              <a:defRPr sz="4520"/>
            </a:lvl1pPr>
            <a:lvl2pPr marL="1474497" indent="0">
              <a:buNone/>
              <a:defRPr sz="3884"/>
            </a:lvl2pPr>
            <a:lvl3pPr marL="2948998" indent="0">
              <a:buNone/>
              <a:defRPr sz="3249"/>
            </a:lvl3pPr>
            <a:lvl4pPr marL="4423495" indent="0">
              <a:buNone/>
              <a:defRPr sz="2896"/>
            </a:lvl4pPr>
            <a:lvl5pPr marL="5897992" indent="0">
              <a:buNone/>
              <a:defRPr sz="2896"/>
            </a:lvl5pPr>
            <a:lvl6pPr marL="7372492" indent="0">
              <a:buNone/>
              <a:defRPr sz="2896"/>
            </a:lvl6pPr>
            <a:lvl7pPr marL="8846990" indent="0">
              <a:buNone/>
              <a:defRPr sz="2896"/>
            </a:lvl7pPr>
            <a:lvl8pPr marL="10321487" indent="0">
              <a:buNone/>
              <a:defRPr sz="2896"/>
            </a:lvl8pPr>
            <a:lvl9pPr marL="11795987" indent="0">
              <a:buNone/>
              <a:defRPr sz="289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75F80-2354-314F-B07E-CCA700FD6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010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6" y="14968538"/>
            <a:ext cx="18165128" cy="1767121"/>
          </a:xfrm>
        </p:spPr>
        <p:txBody>
          <a:bodyPr anchor="b"/>
          <a:lstStyle>
            <a:lvl1pPr algn="l">
              <a:defRPr sz="6426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6" y="1910667"/>
            <a:ext cx="18165128" cy="12830175"/>
          </a:xfrm>
        </p:spPr>
        <p:txBody>
          <a:bodyPr rtlCol="0">
            <a:normAutofit/>
          </a:bodyPr>
          <a:lstStyle>
            <a:lvl1pPr marL="0" indent="0">
              <a:buNone/>
              <a:defRPr sz="10312"/>
            </a:lvl1pPr>
            <a:lvl2pPr marL="1474497" indent="0">
              <a:buNone/>
              <a:defRPr sz="9040"/>
            </a:lvl2pPr>
            <a:lvl3pPr marL="2948998" indent="0">
              <a:buNone/>
              <a:defRPr sz="7769"/>
            </a:lvl3pPr>
            <a:lvl4pPr marL="4423495" indent="0">
              <a:buNone/>
              <a:defRPr sz="6426"/>
            </a:lvl4pPr>
            <a:lvl5pPr marL="5897992" indent="0">
              <a:buNone/>
              <a:defRPr sz="6426"/>
            </a:lvl5pPr>
            <a:lvl6pPr marL="7372492" indent="0">
              <a:buNone/>
              <a:defRPr sz="6426"/>
            </a:lvl6pPr>
            <a:lvl7pPr marL="8846990" indent="0">
              <a:buNone/>
              <a:defRPr sz="6426"/>
            </a:lvl7pPr>
            <a:lvl8pPr marL="10321487" indent="0">
              <a:buNone/>
              <a:defRPr sz="6426"/>
            </a:lvl8pPr>
            <a:lvl9pPr marL="11795987" indent="0">
              <a:buNone/>
              <a:defRPr sz="6426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6" y="16735660"/>
            <a:ext cx="18165128" cy="2509604"/>
          </a:xfrm>
        </p:spPr>
        <p:txBody>
          <a:bodyPr/>
          <a:lstStyle>
            <a:lvl1pPr marL="0" indent="0">
              <a:buNone/>
              <a:defRPr sz="4520"/>
            </a:lvl1pPr>
            <a:lvl2pPr marL="1474497" indent="0">
              <a:buNone/>
              <a:defRPr sz="3884"/>
            </a:lvl2pPr>
            <a:lvl3pPr marL="2948998" indent="0">
              <a:buNone/>
              <a:defRPr sz="3249"/>
            </a:lvl3pPr>
            <a:lvl4pPr marL="4423495" indent="0">
              <a:buNone/>
              <a:defRPr sz="2896"/>
            </a:lvl4pPr>
            <a:lvl5pPr marL="5897992" indent="0">
              <a:buNone/>
              <a:defRPr sz="2896"/>
            </a:lvl5pPr>
            <a:lvl6pPr marL="7372492" indent="0">
              <a:buNone/>
              <a:defRPr sz="2896"/>
            </a:lvl6pPr>
            <a:lvl7pPr marL="8846990" indent="0">
              <a:buNone/>
              <a:defRPr sz="2896"/>
            </a:lvl7pPr>
            <a:lvl8pPr marL="10321487" indent="0">
              <a:buNone/>
              <a:defRPr sz="2896"/>
            </a:lvl8pPr>
            <a:lvl9pPr marL="11795987" indent="0">
              <a:buNone/>
              <a:defRPr sz="289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E4461-5943-9241-9478-7F01AAE553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12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13427" y="856511"/>
            <a:ext cx="27248365" cy="356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17561" tIns="208780" rIns="417561" bIns="2087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3427" y="4989963"/>
            <a:ext cx="27248365" cy="14112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17561" tIns="208780" rIns="417561" bIns="208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425" y="19819710"/>
            <a:ext cx="7064142" cy="1137903"/>
          </a:xfrm>
          <a:prstGeom prst="rect">
            <a:avLst/>
          </a:prstGeom>
        </p:spPr>
        <p:txBody>
          <a:bodyPr vert="horz" lIns="417561" tIns="208780" rIns="417561" bIns="208780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  <a:latin typeface="Helvetica" pitchFamily="12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3601" y="19819710"/>
            <a:ext cx="9588012" cy="1137903"/>
          </a:xfrm>
          <a:prstGeom prst="rect">
            <a:avLst/>
          </a:prstGeom>
        </p:spPr>
        <p:txBody>
          <a:bodyPr vert="horz" lIns="417561" tIns="208780" rIns="417561" bIns="208780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  <a:latin typeface="Helvetica" pitchFamily="124" charset="0"/>
                <a:ea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650" y="19819710"/>
            <a:ext cx="7064142" cy="1137903"/>
          </a:xfrm>
          <a:prstGeom prst="rect">
            <a:avLst/>
          </a:prstGeom>
        </p:spPr>
        <p:txBody>
          <a:bodyPr vert="horz" wrap="square" lIns="417561" tIns="208780" rIns="417561" bIns="208780" numCol="1" anchor="ctr" anchorCtr="0" compatLnSpc="1">
            <a:prstTxWarp prst="textNoShape">
              <a:avLst/>
            </a:prstTxWarp>
          </a:bodyPr>
          <a:lstStyle>
            <a:lvl1pPr algn="r">
              <a:defRPr sz="3884">
                <a:solidFill>
                  <a:srgbClr val="898989"/>
                </a:solidFill>
              </a:defRPr>
            </a:lvl1pPr>
          </a:lstStyle>
          <a:p>
            <a:fld id="{8A7ECEBB-397B-CC44-B6E9-FBDBC816760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dt="0"/>
  <p:txStyles>
    <p:titleStyle>
      <a:lvl1pPr algn="ctr" defTabSz="2948653" rtl="0" eaLnBrk="0" fontAlgn="base" hangingPunct="0">
        <a:spcBef>
          <a:spcPct val="0"/>
        </a:spcBef>
        <a:spcAft>
          <a:spcPct val="0"/>
        </a:spcAft>
        <a:defRPr sz="1419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48653" rtl="0" eaLnBrk="0" fontAlgn="base" hangingPunct="0">
        <a:spcBef>
          <a:spcPct val="0"/>
        </a:spcBef>
        <a:spcAft>
          <a:spcPct val="0"/>
        </a:spcAft>
        <a:defRPr sz="14196">
          <a:solidFill>
            <a:schemeClr val="tx1"/>
          </a:solidFill>
          <a:latin typeface="Calibri" pitchFamily="34" charset="0"/>
        </a:defRPr>
      </a:lvl2pPr>
      <a:lvl3pPr algn="ctr" defTabSz="2948653" rtl="0" eaLnBrk="0" fontAlgn="base" hangingPunct="0">
        <a:spcBef>
          <a:spcPct val="0"/>
        </a:spcBef>
        <a:spcAft>
          <a:spcPct val="0"/>
        </a:spcAft>
        <a:defRPr sz="14196">
          <a:solidFill>
            <a:schemeClr val="tx1"/>
          </a:solidFill>
          <a:latin typeface="Calibri" pitchFamily="34" charset="0"/>
        </a:defRPr>
      </a:lvl3pPr>
      <a:lvl4pPr algn="ctr" defTabSz="2948653" rtl="0" eaLnBrk="0" fontAlgn="base" hangingPunct="0">
        <a:spcBef>
          <a:spcPct val="0"/>
        </a:spcBef>
        <a:spcAft>
          <a:spcPct val="0"/>
        </a:spcAft>
        <a:defRPr sz="14196">
          <a:solidFill>
            <a:schemeClr val="tx1"/>
          </a:solidFill>
          <a:latin typeface="Calibri" pitchFamily="34" charset="0"/>
        </a:defRPr>
      </a:lvl4pPr>
      <a:lvl5pPr algn="ctr" defTabSz="2948653" rtl="0" eaLnBrk="0" fontAlgn="base" hangingPunct="0">
        <a:spcBef>
          <a:spcPct val="0"/>
        </a:spcBef>
        <a:spcAft>
          <a:spcPct val="0"/>
        </a:spcAft>
        <a:defRPr sz="14196">
          <a:solidFill>
            <a:schemeClr val="tx1"/>
          </a:solidFill>
          <a:latin typeface="Calibri" pitchFamily="34" charset="0"/>
        </a:defRPr>
      </a:lvl5pPr>
      <a:lvl6pPr marL="322894" algn="ctr" defTabSz="2948653" rtl="0" fontAlgn="base">
        <a:spcBef>
          <a:spcPct val="0"/>
        </a:spcBef>
        <a:spcAft>
          <a:spcPct val="0"/>
        </a:spcAft>
        <a:defRPr sz="14196">
          <a:solidFill>
            <a:schemeClr val="tx1"/>
          </a:solidFill>
          <a:latin typeface="Calibri" pitchFamily="34" charset="0"/>
        </a:defRPr>
      </a:lvl6pPr>
      <a:lvl7pPr marL="645789" algn="ctr" defTabSz="2948653" rtl="0" fontAlgn="base">
        <a:spcBef>
          <a:spcPct val="0"/>
        </a:spcBef>
        <a:spcAft>
          <a:spcPct val="0"/>
        </a:spcAft>
        <a:defRPr sz="14196">
          <a:solidFill>
            <a:schemeClr val="tx1"/>
          </a:solidFill>
          <a:latin typeface="Calibri" pitchFamily="34" charset="0"/>
        </a:defRPr>
      </a:lvl7pPr>
      <a:lvl8pPr marL="968683" algn="ctr" defTabSz="2948653" rtl="0" fontAlgn="base">
        <a:spcBef>
          <a:spcPct val="0"/>
        </a:spcBef>
        <a:spcAft>
          <a:spcPct val="0"/>
        </a:spcAft>
        <a:defRPr sz="14196">
          <a:solidFill>
            <a:schemeClr val="tx1"/>
          </a:solidFill>
          <a:latin typeface="Calibri" pitchFamily="34" charset="0"/>
        </a:defRPr>
      </a:lvl8pPr>
      <a:lvl9pPr marL="1291578" algn="ctr" defTabSz="2948653" rtl="0" fontAlgn="base">
        <a:spcBef>
          <a:spcPct val="0"/>
        </a:spcBef>
        <a:spcAft>
          <a:spcPct val="0"/>
        </a:spcAft>
        <a:defRPr sz="14196">
          <a:solidFill>
            <a:schemeClr val="tx1"/>
          </a:solidFill>
          <a:latin typeface="Calibri" pitchFamily="34" charset="0"/>
        </a:defRPr>
      </a:lvl9pPr>
    </p:titleStyle>
    <p:bodyStyle>
      <a:lvl1pPr marL="1105465" indent="-1105465" algn="l" defTabSz="294865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312" kern="1200">
          <a:solidFill>
            <a:schemeClr val="tx1"/>
          </a:solidFill>
          <a:latin typeface="+mn-lt"/>
          <a:ea typeface="+mn-ea"/>
          <a:cs typeface="+mn-cs"/>
        </a:defRPr>
      </a:lvl1pPr>
      <a:lvl2pPr marL="2395921" indent="-920473" algn="l" defTabSz="294865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040" kern="1200">
          <a:solidFill>
            <a:schemeClr val="tx1"/>
          </a:solidFill>
          <a:latin typeface="+mn-lt"/>
          <a:ea typeface="+mn-ea"/>
          <a:cs typeface="+mn-cs"/>
        </a:defRPr>
      </a:lvl2pPr>
      <a:lvl3pPr marL="3685255" indent="-736604" algn="l" defTabSz="294865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7769" kern="1200">
          <a:solidFill>
            <a:schemeClr val="tx1"/>
          </a:solidFill>
          <a:latin typeface="+mn-lt"/>
          <a:ea typeface="+mn-ea"/>
          <a:cs typeface="+mn-cs"/>
        </a:defRPr>
      </a:lvl3pPr>
      <a:lvl4pPr marL="5160704" indent="-736604" algn="l" defTabSz="294865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6426" kern="1200">
          <a:solidFill>
            <a:schemeClr val="tx1"/>
          </a:solidFill>
          <a:latin typeface="+mn-lt"/>
          <a:ea typeface="+mn-ea"/>
          <a:cs typeface="+mn-cs"/>
        </a:defRPr>
      </a:lvl4pPr>
      <a:lvl5pPr marL="6635030" indent="-736604" algn="l" defTabSz="294865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6426" kern="1200">
          <a:solidFill>
            <a:schemeClr val="tx1"/>
          </a:solidFill>
          <a:latin typeface="+mn-lt"/>
          <a:ea typeface="+mn-ea"/>
          <a:cs typeface="+mn-cs"/>
        </a:defRPr>
      </a:lvl5pPr>
      <a:lvl6pPr marL="8109742" indent="-737248" algn="l" defTabSz="2948998" rtl="0" eaLnBrk="1" latinLnBrk="0" hangingPunct="1">
        <a:spcBef>
          <a:spcPct val="20000"/>
        </a:spcBef>
        <a:buFont typeface="Arial" panose="020B0604020202020204" pitchFamily="34" charset="0"/>
        <a:buChar char="•"/>
        <a:defRPr sz="6426" kern="1200">
          <a:solidFill>
            <a:schemeClr val="tx1"/>
          </a:solidFill>
          <a:latin typeface="+mn-lt"/>
          <a:ea typeface="+mn-ea"/>
          <a:cs typeface="+mn-cs"/>
        </a:defRPr>
      </a:lvl6pPr>
      <a:lvl7pPr marL="9584239" indent="-737248" algn="l" defTabSz="2948998" rtl="0" eaLnBrk="1" latinLnBrk="0" hangingPunct="1">
        <a:spcBef>
          <a:spcPct val="20000"/>
        </a:spcBef>
        <a:buFont typeface="Arial" panose="020B0604020202020204" pitchFamily="34" charset="0"/>
        <a:buChar char="•"/>
        <a:defRPr sz="6426" kern="1200">
          <a:solidFill>
            <a:schemeClr val="tx1"/>
          </a:solidFill>
          <a:latin typeface="+mn-lt"/>
          <a:ea typeface="+mn-ea"/>
          <a:cs typeface="+mn-cs"/>
        </a:defRPr>
      </a:lvl7pPr>
      <a:lvl8pPr marL="11058738" indent="-737248" algn="l" defTabSz="2948998" rtl="0" eaLnBrk="1" latinLnBrk="0" hangingPunct="1">
        <a:spcBef>
          <a:spcPct val="20000"/>
        </a:spcBef>
        <a:buFont typeface="Arial" panose="020B0604020202020204" pitchFamily="34" charset="0"/>
        <a:buChar char="•"/>
        <a:defRPr sz="6426" kern="1200">
          <a:solidFill>
            <a:schemeClr val="tx1"/>
          </a:solidFill>
          <a:latin typeface="+mn-lt"/>
          <a:ea typeface="+mn-ea"/>
          <a:cs typeface="+mn-cs"/>
        </a:defRPr>
      </a:lvl8pPr>
      <a:lvl9pPr marL="12533237" indent="-737248" algn="l" defTabSz="2948998" rtl="0" eaLnBrk="1" latinLnBrk="0" hangingPunct="1">
        <a:spcBef>
          <a:spcPct val="20000"/>
        </a:spcBef>
        <a:buFont typeface="Arial" panose="020B0604020202020204" pitchFamily="34" charset="0"/>
        <a:buChar char="•"/>
        <a:defRPr sz="64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8998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497" algn="l" defTabSz="2948998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8998" algn="l" defTabSz="2948998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3495" algn="l" defTabSz="2948998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7992" algn="l" defTabSz="2948998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2492" algn="l" defTabSz="2948998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6990" algn="l" defTabSz="2948998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1487" algn="l" defTabSz="2948998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5987" algn="l" defTabSz="2948998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180"/>
          <p:cNvSpPr>
            <a:spLocks noChangeArrowheads="1"/>
          </p:cNvSpPr>
          <p:nvPr/>
        </p:nvSpPr>
        <p:spPr bwMode="auto">
          <a:xfrm>
            <a:off x="5991574" y="861838"/>
            <a:ext cx="18292064" cy="10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6968" tIns="28484" rIns="56968" bIns="28484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46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28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10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91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en-US" sz="6600" b="1" dirty="0" err="1"/>
              <a:t>Extracting</a:t>
            </a:r>
            <a:r>
              <a:rPr lang="hr-HR" altLang="en-US" sz="6600" b="1" dirty="0"/>
              <a:t> Reference </a:t>
            </a:r>
            <a:r>
              <a:rPr lang="hr-HR" altLang="en-US" sz="6600" b="1" dirty="0" err="1"/>
              <a:t>Metadata</a:t>
            </a:r>
            <a:r>
              <a:rPr lang="hr-HR" altLang="en-US" sz="6600" b="1" dirty="0"/>
              <a:t> </a:t>
            </a:r>
            <a:r>
              <a:rPr lang="hr-HR" altLang="en-US" sz="6600" b="1" dirty="0" err="1"/>
              <a:t>from</a:t>
            </a:r>
            <a:r>
              <a:rPr lang="hr-HR" altLang="en-US" sz="6600" b="1" dirty="0"/>
              <a:t> </a:t>
            </a:r>
            <a:r>
              <a:rPr lang="hr-HR" altLang="en-US" sz="6600" b="1" dirty="0" err="1"/>
              <a:t>arXiv</a:t>
            </a:r>
            <a:r>
              <a:rPr lang="hr-HR" altLang="en-US" sz="6600" b="1" dirty="0"/>
              <a:t> </a:t>
            </a:r>
            <a:r>
              <a:rPr lang="hr-HR" altLang="en-US" sz="6600" b="1" dirty="0" err="1"/>
              <a:t>Papers</a:t>
            </a:r>
            <a:endParaRPr lang="en-US" altLang="en-US" sz="6600" b="1" dirty="0"/>
          </a:p>
        </p:txBody>
      </p:sp>
      <p:sp>
        <p:nvSpPr>
          <p:cNvPr id="5" name="Rectangle 4"/>
          <p:cNvSpPr/>
          <p:nvPr/>
        </p:nvSpPr>
        <p:spPr>
          <a:xfrm>
            <a:off x="8440229" y="15379083"/>
            <a:ext cx="5883468" cy="4403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988"/>
          </a:p>
        </p:txBody>
      </p:sp>
      <p:sp>
        <p:nvSpPr>
          <p:cNvPr id="24" name="Rectangle 23"/>
          <p:cNvSpPr/>
          <p:nvPr/>
        </p:nvSpPr>
        <p:spPr>
          <a:xfrm>
            <a:off x="8488435" y="9953016"/>
            <a:ext cx="5883468" cy="42993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988"/>
          </a:p>
        </p:txBody>
      </p:sp>
      <p:sp>
        <p:nvSpPr>
          <p:cNvPr id="25" name="Rectangle 24"/>
          <p:cNvSpPr/>
          <p:nvPr/>
        </p:nvSpPr>
        <p:spPr>
          <a:xfrm>
            <a:off x="8532158" y="4220898"/>
            <a:ext cx="5883468" cy="43251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988"/>
          </a:p>
        </p:txBody>
      </p:sp>
      <p:sp>
        <p:nvSpPr>
          <p:cNvPr id="2063" name="TextBox 7"/>
          <p:cNvSpPr txBox="1">
            <a:spLocks noChangeArrowheads="1"/>
          </p:cNvSpPr>
          <p:nvPr/>
        </p:nvSpPr>
        <p:spPr bwMode="auto">
          <a:xfrm>
            <a:off x="15327075" y="8612199"/>
            <a:ext cx="5157002" cy="30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4600">
                <a:solidFill>
                  <a:schemeClr val="tx1"/>
                </a:solidFill>
                <a:latin typeface="Calibri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2800">
                <a:solidFill>
                  <a:schemeClr val="tx1"/>
                </a:solidFill>
                <a:latin typeface="Calibri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1000">
                <a:solidFill>
                  <a:schemeClr val="tx1"/>
                </a:solidFill>
                <a:latin typeface="Calibri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9100">
                <a:solidFill>
                  <a:schemeClr val="tx1"/>
                </a:solidFill>
                <a:latin typeface="Calibri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12" b="1">
                <a:latin typeface="Arial" charset="0"/>
                <a:cs typeface="Arial" charset="0"/>
              </a:rPr>
              <a:t>Figure 1</a:t>
            </a:r>
            <a:r>
              <a:rPr lang="en-GB" altLang="en-US" sz="1412">
                <a:latin typeface="Arial" charset="0"/>
                <a:cs typeface="Arial" charset="0"/>
              </a:rPr>
              <a:t>: Distribution of comment codes.</a:t>
            </a:r>
          </a:p>
        </p:txBody>
      </p:sp>
      <p:sp>
        <p:nvSpPr>
          <p:cNvPr id="2072" name="Text Box 67"/>
          <p:cNvSpPr txBox="1">
            <a:spLocks noChangeArrowheads="1"/>
          </p:cNvSpPr>
          <p:nvPr/>
        </p:nvSpPr>
        <p:spPr bwMode="auto">
          <a:xfrm>
            <a:off x="10544969" y="2127959"/>
            <a:ext cx="9185275" cy="97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94932" tIns="147466" rIns="294932" bIns="147466">
            <a:spAutoFit/>
          </a:bodyPr>
          <a:lstStyle>
            <a:lvl1pPr defTabSz="4176713" eaLnBrk="0" hangingPunct="0">
              <a:spcBef>
                <a:spcPct val="20000"/>
              </a:spcBef>
              <a:buFont typeface="Arial" charset="0"/>
              <a:buChar char="•"/>
              <a:defRPr sz="14600">
                <a:solidFill>
                  <a:schemeClr val="tx1"/>
                </a:solidFill>
                <a:latin typeface="Calibri" charset="0"/>
              </a:defRPr>
            </a:lvl1pPr>
            <a:lvl2pPr marL="2087563" indent="-1303338" defTabSz="4176713" eaLnBrk="0" hangingPunct="0">
              <a:spcBef>
                <a:spcPct val="20000"/>
              </a:spcBef>
              <a:buFont typeface="Arial" charset="0"/>
              <a:buChar char="–"/>
              <a:defRPr sz="12800">
                <a:solidFill>
                  <a:schemeClr val="tx1"/>
                </a:solidFill>
                <a:latin typeface="Calibri" charset="0"/>
              </a:defRPr>
            </a:lvl2pPr>
            <a:lvl3pPr marL="4176713" indent="-1042988" defTabSz="4176713" eaLnBrk="0" hangingPunct="0">
              <a:spcBef>
                <a:spcPct val="20000"/>
              </a:spcBef>
              <a:buFont typeface="Arial" charset="0"/>
              <a:buChar char="•"/>
              <a:defRPr sz="11000">
                <a:solidFill>
                  <a:schemeClr val="tx1"/>
                </a:solidFill>
                <a:latin typeface="Calibri" charset="0"/>
              </a:defRPr>
            </a:lvl3pPr>
            <a:lvl4pPr marL="6264275" indent="-1042988" defTabSz="4176713" eaLnBrk="0" hangingPunct="0">
              <a:spcBef>
                <a:spcPct val="20000"/>
              </a:spcBef>
              <a:buFont typeface="Arial" charset="0"/>
              <a:buChar char="–"/>
              <a:defRPr sz="9100">
                <a:solidFill>
                  <a:schemeClr val="tx1"/>
                </a:solidFill>
                <a:latin typeface="Calibri" charset="0"/>
              </a:defRPr>
            </a:lvl4pPr>
            <a:lvl5pPr marL="8353425" indent="-1042988" defTabSz="4176713" eaLnBrk="0" hangingPunct="0">
              <a:spcBef>
                <a:spcPct val="20000"/>
              </a:spcBef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5pPr>
            <a:lvl6pPr marL="8810625" indent="-1042988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6pPr>
            <a:lvl7pPr marL="9267825" indent="-1042988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7pPr>
            <a:lvl8pPr marL="9725025" indent="-1042988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8pPr>
            <a:lvl9pPr marL="10182225" indent="-1042988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r-HR" altLang="en-US" sz="4400" b="1" dirty="0">
                <a:latin typeface="Arial" charset="0"/>
              </a:rPr>
              <a:t>Matej Vedak</a:t>
            </a:r>
            <a:endParaRPr lang="en-US" altLang="en-US" sz="4400" b="1" dirty="0">
              <a:latin typeface="Arial" charset="0"/>
            </a:endParaRPr>
          </a:p>
        </p:txBody>
      </p:sp>
      <p:sp>
        <p:nvSpPr>
          <p:cNvPr id="21" name="AutoShape 62"/>
          <p:cNvSpPr>
            <a:spLocks noChangeArrowheads="1"/>
          </p:cNvSpPr>
          <p:nvPr/>
        </p:nvSpPr>
        <p:spPr bwMode="auto">
          <a:xfrm>
            <a:off x="1039813" y="3140269"/>
            <a:ext cx="9200356" cy="895593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/>
            <a:r>
              <a:rPr lang="en-GB" altLang="x-none" sz="3200" b="1" dirty="0"/>
              <a:t>Introduction</a:t>
            </a:r>
          </a:p>
          <a:p>
            <a:pPr algn="just" eaLnBrk="1" hangingPunct="1"/>
            <a:r>
              <a:rPr lang="hr-HR" altLang="x-none" sz="2800" dirty="0" err="1"/>
              <a:t>ArXiv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is</a:t>
            </a:r>
            <a:r>
              <a:rPr lang="hr-HR" altLang="x-none" sz="2800" dirty="0"/>
              <a:t> a free </a:t>
            </a:r>
            <a:r>
              <a:rPr lang="hr-HR" altLang="x-none" sz="2800" dirty="0" err="1"/>
              <a:t>paper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distribution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service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and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open-access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archive</a:t>
            </a:r>
            <a:r>
              <a:rPr lang="hr-HR" altLang="x-none" sz="2800" dirty="0"/>
              <a:t> for </a:t>
            </a:r>
            <a:r>
              <a:rPr lang="hr-HR" altLang="x-none" sz="2800" dirty="0" err="1"/>
              <a:t>scholarly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articles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various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quantitative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fields</a:t>
            </a:r>
            <a:r>
              <a:rPr lang="hr-HR" altLang="x-none" sz="2800" dirty="0"/>
              <a:t> (</a:t>
            </a:r>
            <a:r>
              <a:rPr lang="hr-HR" altLang="x-none" sz="2800" dirty="0" err="1"/>
              <a:t>physics</a:t>
            </a:r>
            <a:r>
              <a:rPr lang="hr-HR" altLang="x-none" sz="2800" dirty="0"/>
              <a:t>, </a:t>
            </a:r>
            <a:r>
              <a:rPr lang="hr-HR" altLang="x-none" sz="2800" dirty="0" err="1"/>
              <a:t>mathematics</a:t>
            </a:r>
            <a:r>
              <a:rPr lang="hr-HR" altLang="x-none" sz="2800" dirty="0"/>
              <a:t>, </a:t>
            </a:r>
            <a:r>
              <a:rPr lang="hr-HR" altLang="x-none" sz="2800" dirty="0" err="1"/>
              <a:t>et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cetera</a:t>
            </a:r>
            <a:r>
              <a:rPr lang="hr-HR" altLang="x-none" sz="2800" dirty="0"/>
              <a:t>). </a:t>
            </a:r>
          </a:p>
          <a:p>
            <a:pPr algn="just" eaLnBrk="1" hangingPunct="1"/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goal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of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this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project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was</a:t>
            </a:r>
            <a:r>
              <a:rPr lang="hr-HR" altLang="x-none" sz="2800" dirty="0"/>
              <a:t> to </a:t>
            </a:r>
            <a:r>
              <a:rPr lang="hr-HR" altLang="x-none" sz="2800" dirty="0" err="1"/>
              <a:t>create</a:t>
            </a:r>
            <a:r>
              <a:rPr lang="hr-HR" altLang="x-none" sz="2800" dirty="0"/>
              <a:t> a </a:t>
            </a:r>
            <a:r>
              <a:rPr lang="hr-HR" altLang="x-none" sz="2800" dirty="0" err="1"/>
              <a:t>python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script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that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can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extract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references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from</a:t>
            </a:r>
            <a:r>
              <a:rPr lang="hr-HR" altLang="x-none" sz="2800" dirty="0"/>
              <a:t> a pure </a:t>
            </a:r>
            <a:r>
              <a:rPr lang="hr-HR" altLang="x-none" sz="2800" dirty="0" err="1"/>
              <a:t>TeX</a:t>
            </a:r>
            <a:r>
              <a:rPr lang="hr-HR" altLang="x-none" sz="2800" dirty="0"/>
              <a:t> file (</a:t>
            </a:r>
            <a:r>
              <a:rPr lang="hr-HR" altLang="x-none" sz="2800" dirty="0" err="1"/>
              <a:t>or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BibTeX</a:t>
            </a:r>
            <a:r>
              <a:rPr lang="hr-HR" altLang="x-none" sz="2800" dirty="0"/>
              <a:t>), </a:t>
            </a:r>
            <a:r>
              <a:rPr lang="hr-HR" altLang="x-none" sz="2800" dirty="0" err="1"/>
              <a:t>and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extract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metadata</a:t>
            </a:r>
            <a:r>
              <a:rPr lang="hr-HR" altLang="x-none" sz="2800" dirty="0"/>
              <a:t> for </a:t>
            </a:r>
            <a:r>
              <a:rPr lang="hr-HR" altLang="x-none" sz="2800" dirty="0" err="1"/>
              <a:t>every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found</a:t>
            </a:r>
            <a:r>
              <a:rPr lang="hr-HR" altLang="x-none" sz="2800" dirty="0"/>
              <a:t> reference. </a:t>
            </a:r>
            <a:r>
              <a:rPr lang="hr-HR" altLang="x-none" sz="2800" dirty="0" err="1"/>
              <a:t>This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seemingly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innocent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task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turned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out</a:t>
            </a:r>
            <a:r>
              <a:rPr lang="hr-HR" altLang="x-none" sz="2800" dirty="0"/>
              <a:t> to </a:t>
            </a:r>
            <a:r>
              <a:rPr lang="hr-HR" altLang="x-none" sz="2800" dirty="0" err="1"/>
              <a:t>be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quite</a:t>
            </a:r>
            <a:r>
              <a:rPr lang="hr-HR" altLang="x-none" sz="2800" dirty="0"/>
              <a:t> hard – </a:t>
            </a:r>
            <a:r>
              <a:rPr lang="hr-HR" altLang="x-none" sz="2800" dirty="0" err="1"/>
              <a:t>primarily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because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of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vastly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different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standards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writing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scientific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refernces</a:t>
            </a:r>
            <a:r>
              <a:rPr lang="hr-HR" altLang="x-none" sz="2800" dirty="0"/>
              <a:t>.</a:t>
            </a:r>
          </a:p>
          <a:p>
            <a:pPr algn="just" eaLnBrk="1" hangingPunct="1"/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primary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focus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was</a:t>
            </a:r>
            <a:r>
              <a:rPr lang="hr-HR" altLang="x-none" sz="2800" dirty="0"/>
              <a:t> on </a:t>
            </a:r>
            <a:r>
              <a:rPr lang="hr-HR" altLang="x-none" sz="2800" dirty="0" err="1"/>
              <a:t>references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that</a:t>
            </a:r>
            <a:r>
              <a:rPr lang="hr-HR" altLang="x-none" sz="2800" dirty="0"/>
              <a:t> reference </a:t>
            </a:r>
            <a:r>
              <a:rPr lang="hr-HR" altLang="x-none" sz="2800" dirty="0" err="1"/>
              <a:t>other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arXiv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papers</a:t>
            </a:r>
            <a:r>
              <a:rPr lang="hr-HR" altLang="x-none" sz="2800" dirty="0"/>
              <a:t>, but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script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was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designed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with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all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references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mind</a:t>
            </a:r>
            <a:r>
              <a:rPr lang="hr-HR" altLang="x-none" sz="2800" dirty="0"/>
              <a:t>.</a:t>
            </a:r>
          </a:p>
          <a:p>
            <a:pPr algn="just" eaLnBrk="1" hangingPunct="1"/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end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goal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of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this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project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was</a:t>
            </a:r>
            <a:r>
              <a:rPr lang="hr-HR" altLang="x-none" sz="2800" dirty="0"/>
              <a:t> to </a:t>
            </a:r>
            <a:r>
              <a:rPr lang="hr-HR" altLang="x-none" sz="2800" dirty="0" err="1"/>
              <a:t>have</a:t>
            </a:r>
            <a:r>
              <a:rPr lang="hr-HR" altLang="x-none" sz="2800" dirty="0"/>
              <a:t> a </a:t>
            </a:r>
            <a:r>
              <a:rPr lang="hr-HR" altLang="x-none" sz="2800" dirty="0" err="1"/>
              <a:t>script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that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can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be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easily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implemented</a:t>
            </a:r>
            <a:r>
              <a:rPr lang="hr-HR" altLang="x-none" sz="2800" dirty="0"/>
              <a:t> on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Benty-Fields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website</a:t>
            </a:r>
            <a:r>
              <a:rPr lang="hr-HR" altLang="x-none" sz="2800" dirty="0"/>
              <a:t> [1].</a:t>
            </a:r>
            <a:endParaRPr lang="en-GB" altLang="x-none" sz="2800" dirty="0"/>
          </a:p>
        </p:txBody>
      </p:sp>
      <p:sp>
        <p:nvSpPr>
          <p:cNvPr id="22" name="AutoShape 62"/>
          <p:cNvSpPr>
            <a:spLocks noChangeArrowheads="1"/>
          </p:cNvSpPr>
          <p:nvPr/>
        </p:nvSpPr>
        <p:spPr bwMode="auto">
          <a:xfrm>
            <a:off x="10525125" y="3388153"/>
            <a:ext cx="9200356" cy="1705725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/>
            <a:r>
              <a:rPr lang="en-GB" altLang="x-none" sz="3200" b="1" dirty="0"/>
              <a:t>Results</a:t>
            </a:r>
          </a:p>
          <a:p>
            <a:pPr algn="just" eaLnBrk="1" hangingPunct="1"/>
            <a:r>
              <a:rPr lang="hr-HR" altLang="x-none" sz="2400" dirty="0" err="1"/>
              <a:t>We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sampled</a:t>
            </a:r>
            <a:r>
              <a:rPr lang="hr-HR" altLang="x-none" sz="2400" dirty="0"/>
              <a:t> a set </a:t>
            </a:r>
            <a:r>
              <a:rPr lang="hr-HR" altLang="x-none" sz="2400" dirty="0" err="1"/>
              <a:t>of</a:t>
            </a:r>
            <a:r>
              <a:rPr lang="hr-HR" altLang="x-none" sz="2400" dirty="0"/>
              <a:t> 100 </a:t>
            </a:r>
            <a:r>
              <a:rPr lang="hr-HR" altLang="x-none" sz="2400" dirty="0" err="1"/>
              <a:t>random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arXiv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papers</a:t>
            </a:r>
            <a:r>
              <a:rPr lang="hr-HR" altLang="x-none" sz="2400" dirty="0"/>
              <a:t> to use for </a:t>
            </a:r>
            <a:r>
              <a:rPr lang="hr-HR" altLang="x-none" sz="2400" dirty="0" err="1"/>
              <a:t>testing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purposes</a:t>
            </a:r>
            <a:r>
              <a:rPr lang="hr-HR" altLang="x-none" sz="2400" dirty="0"/>
              <a:t>. </a:t>
            </a:r>
            <a:r>
              <a:rPr lang="hr-HR" altLang="x-none" sz="2400" dirty="0" err="1"/>
              <a:t>Surprisingly</a:t>
            </a:r>
            <a:r>
              <a:rPr lang="hr-HR" altLang="x-none" sz="2400" dirty="0"/>
              <a:t>, </a:t>
            </a:r>
            <a:r>
              <a:rPr lang="hr-HR" altLang="x-none" sz="2400" dirty="0" err="1"/>
              <a:t>only</a:t>
            </a:r>
            <a:r>
              <a:rPr lang="hr-HR" altLang="x-none" sz="2400" dirty="0"/>
              <a:t> 14.4% </a:t>
            </a:r>
            <a:r>
              <a:rPr lang="hr-HR" altLang="x-none" sz="2400" dirty="0" err="1"/>
              <a:t>of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references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contain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etiher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an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arXiv</a:t>
            </a:r>
            <a:r>
              <a:rPr lang="hr-HR" altLang="x-none" sz="2400" dirty="0"/>
              <a:t> ID </a:t>
            </a:r>
            <a:r>
              <a:rPr lang="hr-HR" altLang="x-none" sz="2400" dirty="0" err="1"/>
              <a:t>or</a:t>
            </a:r>
            <a:r>
              <a:rPr lang="hr-HR" altLang="x-none" sz="2400" dirty="0"/>
              <a:t> a DOI.</a:t>
            </a:r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endParaRPr lang="hr-HR" altLang="x-none" sz="2400" dirty="0"/>
          </a:p>
          <a:p>
            <a:pPr algn="just" eaLnBrk="1" hangingPunct="1"/>
            <a:r>
              <a:rPr lang="hr-HR" altLang="x-none" sz="2400" dirty="0" err="1"/>
              <a:t>This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small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percentage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can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be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explained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by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noting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that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our</a:t>
            </a:r>
            <a:r>
              <a:rPr lang="hr-HR" altLang="x-none" sz="2400" dirty="0"/>
              <a:t> test set </a:t>
            </a:r>
            <a:r>
              <a:rPr lang="hr-HR" altLang="x-none" sz="2400" dirty="0" err="1"/>
              <a:t>contained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many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old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arXiv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papers</a:t>
            </a:r>
            <a:r>
              <a:rPr lang="hr-HR" altLang="x-none" sz="2400" dirty="0"/>
              <a:t>, </a:t>
            </a:r>
            <a:r>
              <a:rPr lang="hr-HR" altLang="x-none" sz="2400" dirty="0" err="1"/>
              <a:t>papers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released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before</a:t>
            </a:r>
            <a:r>
              <a:rPr lang="hr-HR" altLang="x-none" sz="2400" dirty="0"/>
              <a:t> 2005. </a:t>
            </a:r>
            <a:r>
              <a:rPr lang="hr-HR" altLang="x-none" sz="2400" dirty="0" err="1"/>
              <a:t>Back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then</a:t>
            </a:r>
            <a:r>
              <a:rPr lang="hr-HR" altLang="x-none" sz="2400" dirty="0"/>
              <a:t>, </a:t>
            </a:r>
            <a:r>
              <a:rPr lang="hr-HR" altLang="x-none" sz="2400" dirty="0" err="1"/>
              <a:t>referencing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papers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with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arXiv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IDs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wasn’t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popular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so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many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references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simply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didn’t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contain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them</a:t>
            </a:r>
            <a:r>
              <a:rPr lang="hr-HR" altLang="x-none" sz="2400" dirty="0"/>
              <a:t> (</a:t>
            </a:r>
            <a:r>
              <a:rPr lang="hr-HR" altLang="x-none" sz="2400" dirty="0" err="1"/>
              <a:t>nor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DOIs</a:t>
            </a:r>
            <a:r>
              <a:rPr lang="hr-HR" altLang="x-none" sz="2400" dirty="0"/>
              <a:t>, </a:t>
            </a:r>
            <a:r>
              <a:rPr lang="hr-HR" altLang="x-none" sz="2400" dirty="0" err="1"/>
              <a:t>another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identifier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that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was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popularized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relatively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recently</a:t>
            </a:r>
            <a:r>
              <a:rPr lang="hr-HR" altLang="x-none" sz="2400" dirty="0"/>
              <a:t>). </a:t>
            </a:r>
            <a:r>
              <a:rPr lang="hr-HR" altLang="x-none" sz="2400" dirty="0" err="1"/>
              <a:t>Analysing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the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arxiv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ids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percentage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through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the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years</a:t>
            </a:r>
            <a:r>
              <a:rPr lang="hr-HR" altLang="x-none" sz="2400" dirty="0"/>
              <a:t> a </a:t>
            </a:r>
            <a:r>
              <a:rPr lang="hr-HR" altLang="x-none" sz="2400" dirty="0" err="1"/>
              <a:t>clear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upward</a:t>
            </a:r>
            <a:r>
              <a:rPr lang="hr-HR" altLang="x-none" sz="2400" dirty="0"/>
              <a:t> trend </a:t>
            </a:r>
            <a:r>
              <a:rPr lang="hr-HR" altLang="x-none" sz="2400" dirty="0" err="1"/>
              <a:t>can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be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seen</a:t>
            </a:r>
            <a:r>
              <a:rPr lang="hr-HR" altLang="x-none" sz="2400" dirty="0"/>
              <a:t>, </a:t>
            </a:r>
            <a:r>
              <a:rPr lang="hr-HR" altLang="x-none" sz="2400" dirty="0" err="1"/>
              <a:t>and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in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the</a:t>
            </a:r>
            <a:r>
              <a:rPr lang="hr-HR" altLang="x-none" sz="2400" dirty="0"/>
              <a:t> most </a:t>
            </a:r>
            <a:r>
              <a:rPr lang="hr-HR" altLang="x-none" sz="2400" dirty="0" err="1"/>
              <a:t>recent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years</a:t>
            </a:r>
            <a:r>
              <a:rPr lang="hr-HR" altLang="x-none" sz="2400" dirty="0"/>
              <a:t> (2014, 2015, </a:t>
            </a:r>
            <a:r>
              <a:rPr lang="hr-HR" altLang="x-none" sz="2400" dirty="0" err="1"/>
              <a:t>arxiv’s</a:t>
            </a:r>
            <a:r>
              <a:rPr lang="hr-HR" altLang="x-none" sz="2400" dirty="0"/>
              <a:t> server </a:t>
            </a:r>
            <a:r>
              <a:rPr lang="hr-HR" altLang="x-none" sz="2400" dirty="0" err="1"/>
              <a:t>refused</a:t>
            </a:r>
            <a:r>
              <a:rPr lang="hr-HR" altLang="x-none" sz="2400" dirty="0"/>
              <a:t> to </a:t>
            </a:r>
            <a:r>
              <a:rPr lang="hr-HR" altLang="x-none" sz="2400" dirty="0" err="1"/>
              <a:t>return</a:t>
            </a:r>
            <a:r>
              <a:rPr lang="hr-HR" altLang="x-none" sz="2400" dirty="0"/>
              <a:t> data for </a:t>
            </a:r>
            <a:r>
              <a:rPr lang="hr-HR" altLang="x-none" sz="2400" dirty="0" err="1"/>
              <a:t>later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years</a:t>
            </a:r>
            <a:r>
              <a:rPr lang="hr-HR" altLang="x-none" sz="2400" dirty="0"/>
              <a:t>) </a:t>
            </a:r>
            <a:r>
              <a:rPr lang="hr-HR" altLang="x-none" sz="2400" dirty="0" err="1"/>
              <a:t>the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median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percentage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of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references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with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an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arxiv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id</a:t>
            </a:r>
            <a:r>
              <a:rPr lang="hr-HR" altLang="x-none" sz="2400" dirty="0"/>
              <a:t> </a:t>
            </a:r>
            <a:r>
              <a:rPr lang="hr-HR" altLang="x-none" sz="2400" dirty="0" err="1"/>
              <a:t>surpassed</a:t>
            </a:r>
            <a:r>
              <a:rPr lang="hr-HR" altLang="x-none" sz="2400" dirty="0"/>
              <a:t> 50%.</a:t>
            </a:r>
          </a:p>
          <a:p>
            <a:pPr algn="just" eaLnBrk="1" hangingPunct="1"/>
            <a:endParaRPr lang="en-GB" altLang="x-none" sz="2400" dirty="0"/>
          </a:p>
        </p:txBody>
      </p:sp>
      <p:sp>
        <p:nvSpPr>
          <p:cNvPr id="23" name="AutoShape 62"/>
          <p:cNvSpPr>
            <a:spLocks noChangeArrowheads="1"/>
          </p:cNvSpPr>
          <p:nvPr/>
        </p:nvSpPr>
        <p:spPr bwMode="auto">
          <a:xfrm>
            <a:off x="20035044" y="3388153"/>
            <a:ext cx="9200356" cy="1043425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/>
            <a:r>
              <a:rPr lang="en-GB" altLang="x-none" sz="3200" b="1" dirty="0"/>
              <a:t>Conclusions</a:t>
            </a:r>
            <a:endParaRPr lang="hr-HR" altLang="x-none" sz="3200" b="1" dirty="0"/>
          </a:p>
          <a:p>
            <a:pPr algn="just" eaLnBrk="1" hangingPunct="1"/>
            <a:r>
              <a:rPr lang="hr-HR" altLang="x-none" sz="2800" dirty="0" err="1"/>
              <a:t>This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project’s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main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goal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was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achieved</a:t>
            </a:r>
            <a:r>
              <a:rPr lang="hr-HR" altLang="x-none" sz="2800" dirty="0"/>
              <a:t>: </a:t>
            </a:r>
            <a:r>
              <a:rPr lang="hr-HR" altLang="x-none" sz="2800" dirty="0" err="1"/>
              <a:t>an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easily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adaptable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python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script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that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can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smoothly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be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deployed</a:t>
            </a:r>
            <a:r>
              <a:rPr lang="hr-HR" altLang="x-none" sz="2800" dirty="0"/>
              <a:t> on a </a:t>
            </a:r>
            <a:r>
              <a:rPr lang="hr-HR" altLang="x-none" sz="2800" dirty="0" err="1"/>
              <a:t>website</a:t>
            </a:r>
            <a:r>
              <a:rPr lang="hr-HR" altLang="x-none" sz="2800" dirty="0"/>
              <a:t>.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script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offers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various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user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options</a:t>
            </a:r>
            <a:r>
              <a:rPr lang="hr-HR" altLang="x-none" sz="2800" dirty="0"/>
              <a:t>, </a:t>
            </a:r>
            <a:r>
              <a:rPr lang="hr-HR" altLang="x-none" sz="2800" dirty="0" err="1"/>
              <a:t>depending</a:t>
            </a:r>
            <a:r>
              <a:rPr lang="hr-HR" altLang="x-none" sz="2800" dirty="0"/>
              <a:t> on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specific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needs</a:t>
            </a:r>
            <a:r>
              <a:rPr lang="hr-HR" altLang="x-none" sz="2800" dirty="0"/>
              <a:t>. </a:t>
            </a:r>
          </a:p>
          <a:p>
            <a:pPr algn="just" eaLnBrk="1" hangingPunct="1"/>
            <a:r>
              <a:rPr lang="hr-HR" altLang="x-none" sz="2800" dirty="0" err="1"/>
              <a:t>If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only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extracting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metadata</a:t>
            </a:r>
            <a:r>
              <a:rPr lang="hr-HR" altLang="x-none" sz="2800" dirty="0"/>
              <a:t> for </a:t>
            </a:r>
            <a:r>
              <a:rPr lang="hr-HR" altLang="x-none" sz="2800" dirty="0" err="1"/>
              <a:t>references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that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contain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identificators</a:t>
            </a:r>
            <a:r>
              <a:rPr lang="hr-HR" altLang="x-none" sz="2800" dirty="0"/>
              <a:t>,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whole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subset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of</a:t>
            </a:r>
            <a:r>
              <a:rPr lang="hr-HR" altLang="x-none" sz="2800" dirty="0"/>
              <a:t> 100 </a:t>
            </a:r>
            <a:r>
              <a:rPr lang="hr-HR" altLang="x-none" sz="2800" dirty="0" err="1"/>
              <a:t>random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papers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processed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in</a:t>
            </a:r>
            <a:r>
              <a:rPr lang="hr-HR" altLang="x-none" sz="2800" dirty="0"/>
              <a:t> 0.23 </a:t>
            </a:r>
            <a:r>
              <a:rPr lang="hr-HR" altLang="x-none" sz="2800" dirty="0" err="1"/>
              <a:t>hours</a:t>
            </a:r>
            <a:r>
              <a:rPr lang="hr-HR" altLang="x-none" sz="2800" dirty="0"/>
              <a:t>. </a:t>
            </a:r>
          </a:p>
          <a:p>
            <a:pPr algn="just" eaLnBrk="1" hangingPunct="1"/>
            <a:r>
              <a:rPr lang="hr-HR" altLang="x-none" sz="2800" dirty="0" err="1"/>
              <a:t>Extracting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metadata</a:t>
            </a:r>
            <a:r>
              <a:rPr lang="hr-HR" altLang="x-none" sz="2800" dirty="0"/>
              <a:t> for </a:t>
            </a:r>
            <a:r>
              <a:rPr lang="hr-HR" altLang="x-none" sz="2800" dirty="0" err="1"/>
              <a:t>every</a:t>
            </a:r>
            <a:r>
              <a:rPr lang="hr-HR" altLang="x-none" sz="2800" dirty="0"/>
              <a:t> single reference </a:t>
            </a:r>
            <a:r>
              <a:rPr lang="hr-HR" altLang="x-none" sz="2800" dirty="0" err="1"/>
              <a:t>takes</a:t>
            </a:r>
            <a:r>
              <a:rPr lang="hr-HR" altLang="x-none" sz="2800" dirty="0"/>
              <a:t> a bit </a:t>
            </a:r>
            <a:r>
              <a:rPr lang="hr-HR" altLang="x-none" sz="2800" dirty="0" err="1"/>
              <a:t>longer</a:t>
            </a:r>
            <a:r>
              <a:rPr lang="hr-HR" altLang="x-none" sz="2800" dirty="0"/>
              <a:t>, </a:t>
            </a:r>
            <a:r>
              <a:rPr lang="hr-HR" altLang="x-none" sz="2800" dirty="0" err="1"/>
              <a:t>mostly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because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of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need</a:t>
            </a:r>
            <a:r>
              <a:rPr lang="hr-HR" altLang="x-none" sz="2800" dirty="0"/>
              <a:t> for </a:t>
            </a:r>
            <a:r>
              <a:rPr lang="hr-HR" altLang="x-none" sz="2800" dirty="0" err="1"/>
              <a:t>external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resources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such</a:t>
            </a:r>
            <a:r>
              <a:rPr lang="hr-HR" altLang="x-none" sz="2800" dirty="0"/>
              <a:t> as Crossref.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test set </a:t>
            </a:r>
            <a:r>
              <a:rPr lang="hr-HR" altLang="x-none" sz="2800" dirty="0" err="1"/>
              <a:t>can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be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processed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in</a:t>
            </a:r>
            <a:r>
              <a:rPr lang="hr-HR" altLang="x-none" sz="2800" dirty="0"/>
              <a:t> as </a:t>
            </a:r>
            <a:r>
              <a:rPr lang="hr-HR" altLang="x-none" sz="2800" dirty="0" err="1"/>
              <a:t>little</a:t>
            </a:r>
            <a:r>
              <a:rPr lang="hr-HR" altLang="x-none" sz="2800" dirty="0"/>
              <a:t> as 1 </a:t>
            </a:r>
            <a:r>
              <a:rPr lang="hr-HR" altLang="x-none" sz="2800" dirty="0" err="1"/>
              <a:t>hour</a:t>
            </a:r>
            <a:r>
              <a:rPr lang="hr-HR" altLang="x-none" sz="2800" dirty="0"/>
              <a:t> (</a:t>
            </a:r>
            <a:r>
              <a:rPr lang="hr-HR" altLang="x-none" sz="2800" dirty="0" err="1"/>
              <a:t>depending</a:t>
            </a:r>
            <a:r>
              <a:rPr lang="hr-HR" altLang="x-none" sz="2800" dirty="0"/>
              <a:t> on </a:t>
            </a:r>
            <a:r>
              <a:rPr lang="hr-HR" altLang="x-none" sz="2800" dirty="0" err="1"/>
              <a:t>Crossref’s</a:t>
            </a:r>
            <a:r>
              <a:rPr lang="hr-HR" altLang="x-none" sz="2800" dirty="0"/>
              <a:t> server </a:t>
            </a:r>
            <a:r>
              <a:rPr lang="hr-HR" altLang="x-none" sz="2800" dirty="0" err="1"/>
              <a:t>load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mostly</a:t>
            </a:r>
            <a:r>
              <a:rPr lang="hr-HR" altLang="x-none" sz="2800" dirty="0"/>
              <a:t>).</a:t>
            </a:r>
          </a:p>
          <a:p>
            <a:pPr algn="just" eaLnBrk="1" hangingPunct="1"/>
            <a:r>
              <a:rPr lang="hr-HR" altLang="x-none" sz="2800" dirty="0" err="1"/>
              <a:t>These</a:t>
            </a:r>
            <a:r>
              <a:rPr lang="hr-HR" altLang="x-none" sz="2800" dirty="0"/>
              <a:t> processing </a:t>
            </a:r>
            <a:r>
              <a:rPr lang="hr-HR" altLang="x-none" sz="2800" dirty="0" err="1"/>
              <a:t>speeds</a:t>
            </a:r>
            <a:r>
              <a:rPr lang="hr-HR" altLang="x-none" sz="2800" dirty="0"/>
              <a:t> are </a:t>
            </a:r>
            <a:r>
              <a:rPr lang="hr-HR" altLang="x-none" sz="2800" dirty="0" err="1"/>
              <a:t>acceptable</a:t>
            </a:r>
            <a:r>
              <a:rPr lang="hr-HR" altLang="x-none" sz="2800" dirty="0"/>
              <a:t>, as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goal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was</a:t>
            </a:r>
            <a:r>
              <a:rPr lang="hr-HR" altLang="x-none" sz="2800" dirty="0"/>
              <a:t> to </a:t>
            </a:r>
            <a:r>
              <a:rPr lang="hr-HR" altLang="x-none" sz="2800" dirty="0" err="1"/>
              <a:t>be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able</a:t>
            </a:r>
            <a:r>
              <a:rPr lang="hr-HR" altLang="x-none" sz="2800" dirty="0"/>
              <a:t> to </a:t>
            </a:r>
            <a:r>
              <a:rPr lang="hr-HR" altLang="x-none" sz="2800" dirty="0" err="1"/>
              <a:t>process</a:t>
            </a:r>
            <a:r>
              <a:rPr lang="hr-HR" altLang="x-none" sz="2800" dirty="0"/>
              <a:t> 2000 </a:t>
            </a:r>
            <a:r>
              <a:rPr lang="hr-HR" altLang="x-none" sz="2800" dirty="0" err="1"/>
              <a:t>papers</a:t>
            </a:r>
            <a:r>
              <a:rPr lang="hr-HR" altLang="x-none" sz="2800" dirty="0"/>
              <a:t> a </a:t>
            </a:r>
            <a:r>
              <a:rPr lang="hr-HR" altLang="x-none" sz="2800" dirty="0" err="1"/>
              <a:t>day</a:t>
            </a:r>
            <a:r>
              <a:rPr lang="hr-HR" altLang="x-none" sz="2800" dirty="0"/>
              <a:t>, </a:t>
            </a:r>
            <a:r>
              <a:rPr lang="hr-HR" altLang="x-none" sz="2800" dirty="0" err="1"/>
              <a:t>since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around</a:t>
            </a:r>
            <a:r>
              <a:rPr lang="hr-HR" altLang="x-none" sz="2800" dirty="0"/>
              <a:t> 2000 </a:t>
            </a:r>
            <a:r>
              <a:rPr lang="hr-HR" altLang="x-none" sz="2800" dirty="0" err="1"/>
              <a:t>new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papers</a:t>
            </a:r>
            <a:r>
              <a:rPr lang="hr-HR" altLang="x-none" sz="2800" dirty="0"/>
              <a:t> are </a:t>
            </a:r>
            <a:r>
              <a:rPr lang="hr-HR" altLang="x-none" sz="2800" dirty="0" err="1"/>
              <a:t>published</a:t>
            </a:r>
            <a:r>
              <a:rPr lang="hr-HR" altLang="x-none" sz="2800" dirty="0"/>
              <a:t> on </a:t>
            </a:r>
            <a:r>
              <a:rPr lang="hr-HR" altLang="x-none" sz="2800" dirty="0" err="1"/>
              <a:t>arXiv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every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day</a:t>
            </a:r>
            <a:r>
              <a:rPr lang="hr-HR" altLang="x-none" sz="2800" dirty="0"/>
              <a:t>.</a:t>
            </a:r>
          </a:p>
          <a:p>
            <a:pPr algn="just" eaLnBrk="1" hangingPunct="1"/>
            <a:r>
              <a:rPr lang="hr-HR" altLang="x-none" sz="2800" dirty="0"/>
              <a:t>As </a:t>
            </a:r>
            <a:r>
              <a:rPr lang="hr-HR" altLang="x-none" sz="2800" dirty="0" err="1"/>
              <a:t>with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every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project</a:t>
            </a:r>
            <a:r>
              <a:rPr lang="hr-HR" altLang="x-none" sz="2800" dirty="0"/>
              <a:t>, </a:t>
            </a:r>
            <a:r>
              <a:rPr lang="hr-HR" altLang="x-none" sz="2800" dirty="0" err="1"/>
              <a:t>there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always</a:t>
            </a:r>
            <a:r>
              <a:rPr lang="hr-HR" altLang="x-none" sz="2800" dirty="0"/>
              <a:t> room for </a:t>
            </a:r>
            <a:r>
              <a:rPr lang="hr-HR" altLang="x-none" sz="2800" dirty="0" err="1"/>
              <a:t>improvement</a:t>
            </a:r>
            <a:r>
              <a:rPr lang="hr-HR" altLang="x-none" sz="2800" dirty="0"/>
              <a:t>. Here </a:t>
            </a:r>
            <a:r>
              <a:rPr lang="hr-HR" altLang="x-none" sz="2800" dirty="0" err="1"/>
              <a:t>it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comes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form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of</a:t>
            </a:r>
            <a:r>
              <a:rPr lang="hr-HR" altLang="x-none" sz="2800" dirty="0"/>
              <a:t> Natural </a:t>
            </a:r>
            <a:r>
              <a:rPr lang="hr-HR" altLang="x-none" sz="2800" dirty="0" err="1"/>
              <a:t>Language</a:t>
            </a:r>
            <a:r>
              <a:rPr lang="hr-HR" altLang="x-none" sz="2800" dirty="0"/>
              <a:t> Processing. </a:t>
            </a:r>
            <a:r>
              <a:rPr lang="hr-HR" altLang="x-none" sz="2800" dirty="0" err="1"/>
              <a:t>If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executed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correctly</a:t>
            </a:r>
            <a:r>
              <a:rPr lang="hr-HR" altLang="x-none" sz="2800" dirty="0"/>
              <a:t>, </a:t>
            </a:r>
            <a:r>
              <a:rPr lang="hr-HR" altLang="x-none" sz="2800" dirty="0" err="1"/>
              <a:t>it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could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eliminate</a:t>
            </a:r>
            <a:r>
              <a:rPr lang="hr-HR" altLang="x-none" sz="2800" dirty="0"/>
              <a:t> some </a:t>
            </a:r>
            <a:r>
              <a:rPr lang="hr-HR" altLang="x-none" sz="2800" dirty="0" err="1"/>
              <a:t>need</a:t>
            </a:r>
            <a:r>
              <a:rPr lang="hr-HR" altLang="x-none" sz="2800" dirty="0"/>
              <a:t> for </a:t>
            </a:r>
            <a:r>
              <a:rPr lang="hr-HR" altLang="x-none" sz="2800" dirty="0" err="1"/>
              <a:t>external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resources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and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increase</a:t>
            </a:r>
            <a:r>
              <a:rPr lang="hr-HR" altLang="x-none" sz="2800" dirty="0"/>
              <a:t> processing </a:t>
            </a:r>
            <a:r>
              <a:rPr lang="hr-HR" altLang="x-none" sz="2800" dirty="0" err="1"/>
              <a:t>speed</a:t>
            </a:r>
            <a:r>
              <a:rPr lang="hr-HR" altLang="x-none" sz="2800" dirty="0"/>
              <a:t>.</a:t>
            </a:r>
          </a:p>
        </p:txBody>
      </p:sp>
      <p:sp>
        <p:nvSpPr>
          <p:cNvPr id="30" name="AutoShape 62"/>
          <p:cNvSpPr>
            <a:spLocks noChangeArrowheads="1"/>
          </p:cNvSpPr>
          <p:nvPr/>
        </p:nvSpPr>
        <p:spPr bwMode="auto">
          <a:xfrm>
            <a:off x="1015206" y="15245256"/>
            <a:ext cx="9200356" cy="522771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/>
            <a:r>
              <a:rPr lang="en-GB" altLang="x-none" sz="3600" b="1" dirty="0"/>
              <a:t>Methods</a:t>
            </a:r>
          </a:p>
          <a:p>
            <a:pPr algn="just" eaLnBrk="1" hangingPunct="1"/>
            <a:r>
              <a:rPr lang="hr-HR" altLang="x-none" sz="2800" dirty="0" err="1"/>
              <a:t>References</a:t>
            </a:r>
            <a:r>
              <a:rPr lang="hr-HR" altLang="x-none" sz="2800" dirty="0"/>
              <a:t> to </a:t>
            </a:r>
            <a:r>
              <a:rPr lang="hr-HR" altLang="x-none" sz="2800" dirty="0" err="1"/>
              <a:t>other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arXiv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papers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were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recognized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through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usage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of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regular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expression</a:t>
            </a:r>
            <a:r>
              <a:rPr lang="hr-HR" altLang="x-none" sz="2800" dirty="0"/>
              <a:t> (</a:t>
            </a:r>
            <a:r>
              <a:rPr lang="hr-HR" altLang="x-none" sz="2800" dirty="0" err="1"/>
              <a:t>regex</a:t>
            </a:r>
            <a:r>
              <a:rPr lang="hr-HR" altLang="x-none" sz="2800" dirty="0"/>
              <a:t>), as </a:t>
            </a:r>
            <a:r>
              <a:rPr lang="hr-HR" altLang="x-none" sz="2800" dirty="0" err="1"/>
              <a:t>were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DOIs</a:t>
            </a:r>
            <a:r>
              <a:rPr lang="hr-HR" altLang="x-none" sz="2800" dirty="0"/>
              <a:t>. </a:t>
            </a:r>
            <a:r>
              <a:rPr lang="hr-HR" altLang="x-none" sz="2800" dirty="0" err="1"/>
              <a:t>The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main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tool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extracting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metadata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was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either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arXiv’s</a:t>
            </a:r>
            <a:r>
              <a:rPr lang="hr-HR" altLang="x-none" sz="2800" dirty="0"/>
              <a:t> XML API, </a:t>
            </a:r>
            <a:r>
              <a:rPr lang="hr-HR" altLang="x-none" sz="2800" dirty="0" err="1"/>
              <a:t>or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Crossref’s</a:t>
            </a:r>
            <a:r>
              <a:rPr lang="hr-HR" altLang="x-none" sz="2800" dirty="0"/>
              <a:t> XML </a:t>
            </a:r>
            <a:r>
              <a:rPr lang="hr-HR" altLang="x-none" sz="2800" dirty="0" err="1"/>
              <a:t>and</a:t>
            </a:r>
            <a:r>
              <a:rPr lang="hr-HR" altLang="x-none" sz="2800" dirty="0"/>
              <a:t> JSON </a:t>
            </a:r>
            <a:r>
              <a:rPr lang="hr-HR" altLang="x-none" sz="2800" dirty="0" err="1"/>
              <a:t>APIs</a:t>
            </a:r>
            <a:r>
              <a:rPr lang="hr-HR" altLang="x-none" sz="2800" dirty="0"/>
              <a:t>. </a:t>
            </a:r>
            <a:r>
              <a:rPr lang="hr-HR" altLang="x-none" sz="2800" dirty="0" err="1"/>
              <a:t>Extracted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metadata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is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stored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in</a:t>
            </a:r>
            <a:r>
              <a:rPr lang="hr-HR" altLang="x-none" sz="2800" dirty="0"/>
              <a:t> a </a:t>
            </a:r>
            <a:r>
              <a:rPr lang="hr-HR" altLang="x-none" sz="2800" dirty="0" err="1"/>
              <a:t>database</a:t>
            </a:r>
            <a:r>
              <a:rPr lang="hr-HR" altLang="x-none" sz="2800" dirty="0"/>
              <a:t> – </a:t>
            </a:r>
            <a:r>
              <a:rPr lang="hr-HR" altLang="x-none" sz="2800" dirty="0" err="1"/>
              <a:t>we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utilized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SQLite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and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its</a:t>
            </a:r>
            <a:r>
              <a:rPr lang="hr-HR" altLang="x-none" sz="2800" dirty="0"/>
              <a:t> sqlite3 </a:t>
            </a:r>
            <a:r>
              <a:rPr lang="hr-HR" altLang="x-none" sz="2800" dirty="0" err="1"/>
              <a:t>implementation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in</a:t>
            </a:r>
            <a:r>
              <a:rPr lang="hr-HR" altLang="x-none" sz="2800" dirty="0"/>
              <a:t> </a:t>
            </a:r>
            <a:r>
              <a:rPr lang="hr-HR" altLang="x-none" sz="2800" dirty="0" err="1"/>
              <a:t>python</a:t>
            </a:r>
            <a:r>
              <a:rPr lang="hr-HR" altLang="x-none" sz="2800" dirty="0"/>
              <a:t>.</a:t>
            </a:r>
            <a:endParaRPr lang="en-GB" altLang="x-none" sz="2800" dirty="0"/>
          </a:p>
        </p:txBody>
      </p:sp>
      <p:sp>
        <p:nvSpPr>
          <p:cNvPr id="32" name="AutoShape 62"/>
          <p:cNvSpPr>
            <a:spLocks noChangeArrowheads="1"/>
          </p:cNvSpPr>
          <p:nvPr/>
        </p:nvSpPr>
        <p:spPr bwMode="auto">
          <a:xfrm>
            <a:off x="20059175" y="16225299"/>
            <a:ext cx="9200356" cy="189342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/>
            <a:r>
              <a:rPr lang="en-GB" altLang="x-none" sz="3600" b="1" dirty="0"/>
              <a:t>References</a:t>
            </a:r>
          </a:p>
          <a:p>
            <a:pPr eaLnBrk="1" hangingPunct="1"/>
            <a:r>
              <a:rPr lang="hr-HR" altLang="x-none" sz="2400" dirty="0"/>
              <a:t>[1] </a:t>
            </a:r>
            <a:r>
              <a:rPr lang="en-US" altLang="x-none" sz="2400" dirty="0"/>
              <a:t>Florian Beutler and Morag Scrimgeour. </a:t>
            </a:r>
            <a:r>
              <a:rPr lang="en-US" altLang="x-none" sz="2400" i="1" dirty="0" err="1"/>
              <a:t>Benty</a:t>
            </a:r>
            <a:r>
              <a:rPr lang="en-US" altLang="x-none" sz="2400" i="1" dirty="0"/>
              <a:t>-Fields.</a:t>
            </a:r>
            <a:r>
              <a:rPr lang="en-US" altLang="x-none" sz="2400" dirty="0"/>
              <a:t> 2015. url: https://bentyfields.com/ (visited on 07/14/2022).</a:t>
            </a:r>
            <a:endParaRPr lang="en-GB" altLang="x-none" sz="2400" dirty="0"/>
          </a:p>
        </p:txBody>
      </p:sp>
      <p:sp>
        <p:nvSpPr>
          <p:cNvPr id="33" name="AutoShape 62"/>
          <p:cNvSpPr>
            <a:spLocks noChangeArrowheads="1"/>
          </p:cNvSpPr>
          <p:nvPr/>
        </p:nvSpPr>
        <p:spPr bwMode="auto">
          <a:xfrm>
            <a:off x="20035044" y="18318481"/>
            <a:ext cx="9200356" cy="212693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/>
            <a:r>
              <a:rPr lang="en-GB" altLang="x-none" sz="3600" b="1" dirty="0"/>
              <a:t>Acknowledgements</a:t>
            </a:r>
          </a:p>
          <a:p>
            <a:pPr>
              <a:spcBef>
                <a:spcPts val="0"/>
              </a:spcBef>
              <a:spcAft>
                <a:spcPts val="424"/>
              </a:spcAft>
              <a:defRPr/>
            </a:pPr>
            <a:r>
              <a:rPr lang="en-GB" sz="2400" dirty="0">
                <a:ea typeface="MS PGothic" pitchFamily="34" charset="-128"/>
                <a:cs typeface="Arial" panose="020B0604020202020204" pitchFamily="34" charset="0"/>
              </a:rPr>
              <a:t>Thanks </a:t>
            </a:r>
            <a:r>
              <a:rPr lang="hr-HR" sz="2400" dirty="0">
                <a:ea typeface="MS PGothic" pitchFamily="34" charset="-128"/>
                <a:cs typeface="Arial" panose="020B0604020202020204" pitchFamily="34" charset="0"/>
              </a:rPr>
              <a:t>to </a:t>
            </a:r>
            <a:r>
              <a:rPr lang="hr-HR" sz="2400" dirty="0" err="1">
                <a:ea typeface="MS PGothic" pitchFamily="34" charset="-128"/>
                <a:cs typeface="Arial" panose="020B0604020202020204" pitchFamily="34" charset="0"/>
              </a:rPr>
              <a:t>Doctor</a:t>
            </a:r>
            <a:r>
              <a:rPr lang="hr-HR" sz="2400" dirty="0">
                <a:ea typeface="MS PGothic" pitchFamily="34" charset="-128"/>
                <a:cs typeface="Arial" panose="020B0604020202020204" pitchFamily="34" charset="0"/>
              </a:rPr>
              <a:t> Florian Beutler, a </a:t>
            </a:r>
            <a:r>
              <a:rPr lang="hr-HR" sz="2400" dirty="0" err="1">
                <a:ea typeface="MS PGothic" pitchFamily="34" charset="-128"/>
                <a:cs typeface="Arial" panose="020B0604020202020204" pitchFamily="34" charset="0"/>
              </a:rPr>
              <a:t>great</a:t>
            </a:r>
            <a:r>
              <a:rPr lang="hr-HR" sz="2400" dirty="0">
                <a:ea typeface="MS PGothic" pitchFamily="34" charset="-128"/>
                <a:cs typeface="Arial" panose="020B0604020202020204" pitchFamily="34" charset="0"/>
              </a:rPr>
              <a:t> mentor </a:t>
            </a:r>
            <a:r>
              <a:rPr lang="hr-HR" sz="2400" dirty="0" err="1">
                <a:ea typeface="MS PGothic" pitchFamily="34" charset="-128"/>
                <a:cs typeface="Arial" panose="020B0604020202020204" pitchFamily="34" charset="0"/>
              </a:rPr>
              <a:t>and</a:t>
            </a:r>
            <a:r>
              <a:rPr lang="hr-HR" sz="2400" dirty="0">
                <a:ea typeface="MS PGothic" pitchFamily="34" charset="-128"/>
                <a:cs typeface="Arial" panose="020B0604020202020204" pitchFamily="34" charset="0"/>
              </a:rPr>
              <a:t> a </a:t>
            </a:r>
            <a:r>
              <a:rPr lang="hr-HR" sz="2400" dirty="0" err="1">
                <a:ea typeface="MS PGothic" pitchFamily="34" charset="-128"/>
                <a:cs typeface="Arial" panose="020B0604020202020204" pitchFamily="34" charset="0"/>
              </a:rPr>
              <a:t>pleasure</a:t>
            </a:r>
            <a:r>
              <a:rPr lang="hr-HR" sz="2400" dirty="0">
                <a:ea typeface="MS PGothic" pitchFamily="34" charset="-128"/>
                <a:cs typeface="Arial" panose="020B0604020202020204" pitchFamily="34" charset="0"/>
              </a:rPr>
              <a:t> to </a:t>
            </a:r>
            <a:r>
              <a:rPr lang="hr-HR" sz="2400" dirty="0" err="1">
                <a:ea typeface="MS PGothic" pitchFamily="34" charset="-128"/>
                <a:cs typeface="Arial" panose="020B0604020202020204" pitchFamily="34" charset="0"/>
              </a:rPr>
              <a:t>work</a:t>
            </a:r>
            <a:r>
              <a:rPr lang="hr-HR" sz="2400" dirty="0">
                <a:ea typeface="MS PGothic" pitchFamily="34" charset="-128"/>
                <a:cs typeface="Arial" panose="020B0604020202020204" pitchFamily="34" charset="0"/>
              </a:rPr>
              <a:t> </a:t>
            </a:r>
            <a:r>
              <a:rPr lang="hr-HR" sz="2400" dirty="0" err="1">
                <a:ea typeface="MS PGothic" pitchFamily="34" charset="-128"/>
                <a:cs typeface="Arial" panose="020B0604020202020204" pitchFamily="34" charset="0"/>
              </a:rPr>
              <a:t>with</a:t>
            </a:r>
            <a:r>
              <a:rPr lang="hr-HR" sz="2400" dirty="0">
                <a:ea typeface="MS PGothic" pitchFamily="34" charset="-128"/>
                <a:cs typeface="Arial" panose="020B0604020202020204" pitchFamily="34" charset="0"/>
              </a:rPr>
              <a:t>.</a:t>
            </a:r>
            <a:endParaRPr lang="en-US" sz="2400" dirty="0">
              <a:ea typeface="ＭＳ Ｐゴシック" pitchFamily="-111" charset="-128"/>
              <a:cs typeface="Arial" panose="020B0604020202020204" pitchFamily="34" charset="0"/>
            </a:endParaRPr>
          </a:p>
        </p:txBody>
      </p:sp>
      <p:sp>
        <p:nvSpPr>
          <p:cNvPr id="15" name="TextBox 7"/>
          <p:cNvSpPr txBox="1">
            <a:spLocks noChangeArrowheads="1"/>
          </p:cNvSpPr>
          <p:nvPr/>
        </p:nvSpPr>
        <p:spPr bwMode="auto">
          <a:xfrm>
            <a:off x="11350606" y="9495774"/>
            <a:ext cx="73025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46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0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1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000" b="1" dirty="0">
                <a:latin typeface="Arial" charset="0"/>
                <a:cs typeface="Arial" charset="0"/>
              </a:rPr>
              <a:t>Figure 1</a:t>
            </a:r>
            <a:r>
              <a:rPr lang="en-GB" altLang="en-US" sz="2000" dirty="0">
                <a:latin typeface="Arial" charset="0"/>
                <a:cs typeface="Arial" charset="0"/>
              </a:rPr>
              <a:t>: </a:t>
            </a:r>
            <a:r>
              <a:rPr lang="hr-HR" altLang="en-US" sz="2000" dirty="0" err="1">
                <a:latin typeface="Arial" charset="0"/>
                <a:cs typeface="Arial" charset="0"/>
              </a:rPr>
              <a:t>Distribution</a:t>
            </a:r>
            <a:r>
              <a:rPr lang="hr-HR" altLang="en-US" sz="2000" dirty="0">
                <a:latin typeface="Arial" charset="0"/>
                <a:cs typeface="Arial" charset="0"/>
              </a:rPr>
              <a:t> </a:t>
            </a:r>
            <a:r>
              <a:rPr lang="hr-HR" altLang="en-US" sz="2000" dirty="0" err="1">
                <a:latin typeface="Arial" charset="0"/>
                <a:cs typeface="Arial" charset="0"/>
              </a:rPr>
              <a:t>of</a:t>
            </a:r>
            <a:r>
              <a:rPr lang="hr-HR" altLang="en-US" sz="2000" dirty="0">
                <a:latin typeface="Arial" charset="0"/>
                <a:cs typeface="Arial" charset="0"/>
              </a:rPr>
              <a:t> </a:t>
            </a:r>
            <a:r>
              <a:rPr lang="hr-HR" altLang="en-US" sz="2000" dirty="0" err="1">
                <a:latin typeface="Arial" charset="0"/>
                <a:cs typeface="Arial" charset="0"/>
              </a:rPr>
              <a:t>identifiers</a:t>
            </a:r>
            <a:r>
              <a:rPr lang="hr-HR" altLang="en-US" sz="2000" dirty="0">
                <a:latin typeface="Arial" charset="0"/>
                <a:cs typeface="Arial" charset="0"/>
              </a:rPr>
              <a:t> </a:t>
            </a:r>
            <a:r>
              <a:rPr lang="hr-HR" altLang="en-US" sz="2000" dirty="0" err="1">
                <a:latin typeface="Arial" charset="0"/>
                <a:cs typeface="Arial" charset="0"/>
              </a:rPr>
              <a:t>within</a:t>
            </a:r>
            <a:r>
              <a:rPr lang="hr-HR" altLang="en-US" sz="2000" dirty="0">
                <a:latin typeface="Arial" charset="0"/>
                <a:cs typeface="Arial" charset="0"/>
              </a:rPr>
              <a:t> </a:t>
            </a:r>
            <a:r>
              <a:rPr lang="hr-HR" altLang="en-US" sz="2000" dirty="0" err="1">
                <a:latin typeface="Arial" charset="0"/>
                <a:cs typeface="Arial" charset="0"/>
              </a:rPr>
              <a:t>the</a:t>
            </a:r>
            <a:r>
              <a:rPr lang="hr-HR" altLang="en-US" sz="2000" dirty="0">
                <a:latin typeface="Arial" charset="0"/>
                <a:cs typeface="Arial" charset="0"/>
              </a:rPr>
              <a:t> </a:t>
            </a:r>
            <a:r>
              <a:rPr lang="hr-HR" altLang="en-US" sz="2000" dirty="0" err="1">
                <a:latin typeface="Arial" charset="0"/>
                <a:cs typeface="Arial" charset="0"/>
              </a:rPr>
              <a:t>references</a:t>
            </a:r>
            <a:r>
              <a:rPr lang="hr-HR" altLang="en-US" sz="2000" dirty="0">
                <a:latin typeface="Arial" charset="0"/>
                <a:cs typeface="Arial" charset="0"/>
              </a:rPr>
              <a:t> </a:t>
            </a:r>
            <a:r>
              <a:rPr lang="hr-HR" altLang="en-US" sz="2000" dirty="0" err="1">
                <a:latin typeface="Arial" charset="0"/>
                <a:cs typeface="Arial" charset="0"/>
              </a:rPr>
              <a:t>of</a:t>
            </a:r>
            <a:r>
              <a:rPr lang="hr-HR" altLang="en-US" sz="2000" dirty="0">
                <a:latin typeface="Arial" charset="0"/>
                <a:cs typeface="Arial" charset="0"/>
              </a:rPr>
              <a:t> 100 </a:t>
            </a:r>
            <a:r>
              <a:rPr lang="hr-HR" altLang="en-US" sz="2000" dirty="0" err="1">
                <a:latin typeface="Arial" charset="0"/>
                <a:cs typeface="Arial" charset="0"/>
              </a:rPr>
              <a:t>arXiv</a:t>
            </a:r>
            <a:r>
              <a:rPr lang="hr-HR" altLang="en-US" sz="2000" dirty="0">
                <a:latin typeface="Arial" charset="0"/>
                <a:cs typeface="Arial" charset="0"/>
              </a:rPr>
              <a:t> test </a:t>
            </a:r>
            <a:r>
              <a:rPr lang="hr-HR" altLang="en-US" sz="2000" dirty="0" err="1">
                <a:latin typeface="Arial" charset="0"/>
                <a:cs typeface="Arial" charset="0"/>
              </a:rPr>
              <a:t>papers</a:t>
            </a:r>
            <a:r>
              <a:rPr lang="hr-HR" altLang="en-US" sz="2000" dirty="0">
                <a:latin typeface="Arial" charset="0"/>
                <a:cs typeface="Arial" charset="0"/>
              </a:rPr>
              <a:t>.</a:t>
            </a:r>
            <a:endParaRPr lang="en-GB" altLang="en-US" sz="2000" dirty="0">
              <a:latin typeface="Arial" charset="0"/>
              <a:cs typeface="Arial" charset="0"/>
            </a:endParaRPr>
          </a:p>
        </p:txBody>
      </p:sp>
      <p:sp>
        <p:nvSpPr>
          <p:cNvPr id="16" name="Text Box 67"/>
          <p:cNvSpPr txBox="1">
            <a:spLocks noChangeArrowheads="1"/>
          </p:cNvSpPr>
          <p:nvPr/>
        </p:nvSpPr>
        <p:spPr bwMode="auto">
          <a:xfrm>
            <a:off x="20039330" y="2097181"/>
            <a:ext cx="9220201" cy="913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94932" tIns="147466" rIns="294932" bIns="147466">
            <a:spAutoFit/>
          </a:bodyPr>
          <a:lstStyle>
            <a:lvl1pPr defTabSz="4176713" eaLnBrk="0" hangingPunct="0">
              <a:spcBef>
                <a:spcPct val="20000"/>
              </a:spcBef>
              <a:buFont typeface="Arial" charset="0"/>
              <a:buChar char="•"/>
              <a:defRPr sz="14600">
                <a:solidFill>
                  <a:schemeClr val="tx1"/>
                </a:solidFill>
                <a:latin typeface="Calibri" charset="0"/>
              </a:defRPr>
            </a:lvl1pPr>
            <a:lvl2pPr marL="2087563" indent="-1303338" defTabSz="4176713" eaLnBrk="0" hangingPunct="0">
              <a:spcBef>
                <a:spcPct val="20000"/>
              </a:spcBef>
              <a:buFont typeface="Arial" charset="0"/>
              <a:buChar char="–"/>
              <a:defRPr sz="12800">
                <a:solidFill>
                  <a:schemeClr val="tx1"/>
                </a:solidFill>
                <a:latin typeface="Calibri" charset="0"/>
              </a:defRPr>
            </a:lvl2pPr>
            <a:lvl3pPr marL="4176713" indent="-1042988" defTabSz="4176713" eaLnBrk="0" hangingPunct="0">
              <a:spcBef>
                <a:spcPct val="20000"/>
              </a:spcBef>
              <a:buFont typeface="Arial" charset="0"/>
              <a:buChar char="•"/>
              <a:defRPr sz="11000">
                <a:solidFill>
                  <a:schemeClr val="tx1"/>
                </a:solidFill>
                <a:latin typeface="Calibri" charset="0"/>
              </a:defRPr>
            </a:lvl3pPr>
            <a:lvl4pPr marL="6264275" indent="-1042988" defTabSz="4176713" eaLnBrk="0" hangingPunct="0">
              <a:spcBef>
                <a:spcPct val="20000"/>
              </a:spcBef>
              <a:buFont typeface="Arial" charset="0"/>
              <a:buChar char="–"/>
              <a:defRPr sz="9100">
                <a:solidFill>
                  <a:schemeClr val="tx1"/>
                </a:solidFill>
                <a:latin typeface="Calibri" charset="0"/>
              </a:defRPr>
            </a:lvl4pPr>
            <a:lvl5pPr marL="8353425" indent="-1042988" defTabSz="4176713" eaLnBrk="0" hangingPunct="0">
              <a:spcBef>
                <a:spcPct val="20000"/>
              </a:spcBef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5pPr>
            <a:lvl6pPr marL="8810625" indent="-1042988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6pPr>
            <a:lvl7pPr marL="9267825" indent="-1042988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7pPr>
            <a:lvl8pPr marL="9725025" indent="-1042988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8pPr>
            <a:lvl9pPr marL="10182225" indent="-1042988" defTabSz="4176713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1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latin typeface="Arial" charset="0"/>
              </a:rPr>
              <a:t>Supervisor</a:t>
            </a:r>
            <a:r>
              <a:rPr lang="en-US" altLang="en-US" sz="4000" b="1" dirty="0">
                <a:latin typeface="Arial" charset="0"/>
              </a:rPr>
              <a:t>: </a:t>
            </a:r>
            <a:r>
              <a:rPr lang="hr-HR" altLang="en-US" sz="4000" b="1" dirty="0" err="1">
                <a:latin typeface="Arial" charset="0"/>
              </a:rPr>
              <a:t>Doctor</a:t>
            </a:r>
            <a:r>
              <a:rPr lang="hr-HR" altLang="en-US" sz="4000" b="1" dirty="0">
                <a:latin typeface="Arial" charset="0"/>
              </a:rPr>
              <a:t> Florian Beutler</a:t>
            </a:r>
            <a:endParaRPr lang="en-US" altLang="en-US" sz="4000" b="1" dirty="0">
              <a:latin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School of Physics &amp; Astronomy Career Development Summer Scholarship Programme </a:t>
            </a:r>
            <a:r>
              <a:rPr lang="hr-HR" dirty="0"/>
              <a:t>2022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297" y="739576"/>
            <a:ext cx="4715256" cy="111861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36AFF1-4F6F-75A6-2B1F-B2F9EAFF6D60}"/>
              </a:ext>
            </a:extLst>
          </p:cNvPr>
          <p:cNvSpPr txBox="1"/>
          <p:nvPr/>
        </p:nvSpPr>
        <p:spPr>
          <a:xfrm>
            <a:off x="11571588" y="18968642"/>
            <a:ext cx="7510974" cy="1310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Figure 2: </a:t>
            </a:r>
            <a:r>
              <a:rPr lang="hr-HR" dirty="0" err="1"/>
              <a:t>Candlestick</a:t>
            </a:r>
            <a:r>
              <a:rPr lang="hr-HR" dirty="0"/>
              <a:t> </a:t>
            </a:r>
            <a:r>
              <a:rPr lang="hr-HR" dirty="0" err="1"/>
              <a:t>chart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arXiv</a:t>
            </a:r>
            <a:r>
              <a:rPr lang="hr-HR" dirty="0"/>
              <a:t> </a:t>
            </a:r>
            <a:r>
              <a:rPr lang="hr-HR" dirty="0" err="1"/>
              <a:t>Ids</a:t>
            </a:r>
            <a:r>
              <a:rPr lang="hr-HR" dirty="0"/>
              <a:t> </a:t>
            </a:r>
            <a:r>
              <a:rPr lang="hr-HR" dirty="0" err="1"/>
              <a:t>percentage</a:t>
            </a:r>
            <a:r>
              <a:rPr lang="hr-HR" dirty="0"/>
              <a:t> </a:t>
            </a:r>
            <a:r>
              <a:rPr lang="hr-HR" dirty="0" err="1"/>
              <a:t>among</a:t>
            </a:r>
            <a:r>
              <a:rPr lang="hr-HR" dirty="0"/>
              <a:t> </a:t>
            </a:r>
            <a:r>
              <a:rPr lang="hr-HR" dirty="0" err="1"/>
              <a:t>all</a:t>
            </a:r>
            <a:r>
              <a:rPr lang="hr-HR" dirty="0"/>
              <a:t> </a:t>
            </a:r>
            <a:r>
              <a:rPr lang="hr-HR" dirty="0" err="1"/>
              <a:t>references</a:t>
            </a:r>
            <a:r>
              <a:rPr lang="hr-HR" dirty="0"/>
              <a:t>. 50 </a:t>
            </a:r>
            <a:r>
              <a:rPr lang="hr-HR" dirty="0" err="1"/>
              <a:t>papers</a:t>
            </a:r>
            <a:r>
              <a:rPr lang="hr-HR" dirty="0"/>
              <a:t> per </a:t>
            </a:r>
            <a:r>
              <a:rPr lang="hr-HR" dirty="0" err="1"/>
              <a:t>year</a:t>
            </a:r>
            <a:r>
              <a:rPr lang="hr-HR" dirty="0"/>
              <a:t> </a:t>
            </a:r>
            <a:r>
              <a:rPr lang="hr-HR" dirty="0" err="1"/>
              <a:t>were</a:t>
            </a:r>
            <a:r>
              <a:rPr lang="hr-HR" dirty="0"/>
              <a:t> </a:t>
            </a:r>
            <a:r>
              <a:rPr lang="hr-HR" dirty="0" err="1"/>
              <a:t>analyzed</a:t>
            </a:r>
            <a:r>
              <a:rPr lang="hr-HR" dirty="0"/>
              <a:t>.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thin</a:t>
            </a:r>
            <a:r>
              <a:rPr lang="hr-HR" dirty="0"/>
              <a:t> red line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median</a:t>
            </a:r>
            <a:r>
              <a:rPr lang="hr-HR" dirty="0"/>
              <a:t>,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box</a:t>
            </a:r>
            <a:r>
              <a:rPr lang="hr-HR" dirty="0"/>
              <a:t> </a:t>
            </a:r>
            <a:r>
              <a:rPr lang="hr-HR" dirty="0" err="1"/>
              <a:t>encloses</a:t>
            </a:r>
            <a:r>
              <a:rPr lang="hr-HR" dirty="0"/>
              <a:t> 50%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all</a:t>
            </a:r>
            <a:r>
              <a:rPr lang="hr-HR" dirty="0"/>
              <a:t> data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whiskers</a:t>
            </a:r>
            <a:r>
              <a:rPr lang="hr-HR" dirty="0"/>
              <a:t> 99%</a:t>
            </a:r>
            <a:endParaRPr lang="en-GB" dirty="0"/>
          </a:p>
        </p:txBody>
      </p:sp>
      <p:pic>
        <p:nvPicPr>
          <p:cNvPr id="13" name="Picture 12" descr="Chart&#10;&#10;Description automatically generated">
            <a:extLst>
              <a:ext uri="{FF2B5EF4-FFF2-40B4-BE49-F238E27FC236}">
                <a16:creationId xmlns:a16="http://schemas.microsoft.com/office/drawing/2014/main" id="{A080BCDF-46CC-A114-08E0-75AC5595A9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8207" y="14031259"/>
            <a:ext cx="8349649" cy="4771228"/>
          </a:xfrm>
          <a:prstGeom prst="rect">
            <a:avLst/>
          </a:prstGeom>
        </p:spPr>
      </p:pic>
      <p:pic>
        <p:nvPicPr>
          <p:cNvPr id="18" name="Picture 17" descr="Chart, pie chart&#10;&#10;Description automatically generated">
            <a:extLst>
              <a:ext uri="{FF2B5EF4-FFF2-40B4-BE49-F238E27FC236}">
                <a16:creationId xmlns:a16="http://schemas.microsoft.com/office/drawing/2014/main" id="{D33E6B61-FB12-2E9A-B8B4-B2BD514179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77070" y="5573462"/>
            <a:ext cx="5883467" cy="39223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8672</TotalTime>
  <Words>641</Words>
  <Application>Microsoft Office PowerPoint</Application>
  <PresentationFormat>Custom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Base>http://colinpurrington.com/tips/academic/posterdesign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</dc:title>
  <dc:subject>conference poster</dc:subject>
  <dc:creator>Colin Purrington</dc:creator>
  <cp:keywords>poster, conference, session, meeting, symposium, research, presentation</cp:keywords>
  <dc:description>This template is free for you to use to create your poster.  Do not host this file on your own server, even in adapted form. If you need to post a template, please steal somebody else's or just make your own (it's easy).  Thanks!</dc:description>
  <cp:lastModifiedBy>Matej Vedak</cp:lastModifiedBy>
  <cp:revision>638</cp:revision>
  <cp:lastPrinted>2017-07-06T11:25:38Z</cp:lastPrinted>
  <dcterms:created xsi:type="dcterms:W3CDTF">2012-06-12T14:08:55Z</dcterms:created>
  <dcterms:modified xsi:type="dcterms:W3CDTF">2022-08-31T21:37:00Z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